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8" r:id="rId2"/>
    <p:sldId id="270" r:id="rId3"/>
    <p:sldId id="290" r:id="rId4"/>
    <p:sldId id="272" r:id="rId5"/>
    <p:sldId id="273" r:id="rId6"/>
    <p:sldId id="278" r:id="rId7"/>
    <p:sldId id="279" r:id="rId8"/>
    <p:sldId id="280" r:id="rId9"/>
    <p:sldId id="331" r:id="rId10"/>
    <p:sldId id="330" r:id="rId11"/>
    <p:sldId id="281" r:id="rId12"/>
    <p:sldId id="282" r:id="rId13"/>
    <p:sldId id="326" r:id="rId14"/>
    <p:sldId id="324" r:id="rId15"/>
    <p:sldId id="325" r:id="rId16"/>
    <p:sldId id="283" r:id="rId17"/>
    <p:sldId id="284" r:id="rId18"/>
    <p:sldId id="327" r:id="rId19"/>
    <p:sldId id="328" r:id="rId20"/>
    <p:sldId id="329" r:id="rId21"/>
    <p:sldId id="291" r:id="rId22"/>
    <p:sldId id="289" r:id="rId23"/>
    <p:sldId id="294" r:id="rId24"/>
    <p:sldId id="295" r:id="rId25"/>
    <p:sldId id="300" r:id="rId26"/>
    <p:sldId id="308" r:id="rId27"/>
    <p:sldId id="309" r:id="rId28"/>
    <p:sldId id="310" r:id="rId29"/>
    <p:sldId id="311" r:id="rId30"/>
    <p:sldId id="312" r:id="rId31"/>
    <p:sldId id="286" r:id="rId32"/>
    <p:sldId id="314" r:id="rId33"/>
    <p:sldId id="323" r:id="rId34"/>
    <p:sldId id="315" r:id="rId35"/>
    <p:sldId id="320" r:id="rId36"/>
    <p:sldId id="319" r:id="rId37"/>
    <p:sldId id="318" r:id="rId38"/>
    <p:sldId id="317" r:id="rId39"/>
    <p:sldId id="316" r:id="rId40"/>
    <p:sldId id="321" r:id="rId41"/>
    <p:sldId id="32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169" autoAdjust="0"/>
  </p:normalViewPr>
  <p:slideViewPr>
    <p:cSldViewPr snapToGrid="0">
      <p:cViewPr varScale="1">
        <p:scale>
          <a:sx n="79" d="100"/>
          <a:sy n="79" d="100"/>
        </p:scale>
        <p:origin x="850" y="67"/>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5/30/2020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5/30/2020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According to time limit we will expand only the first property – collision – resistance.</a:t>
            </a:r>
            <a:endParaRPr lang="he-IL" sz="1200"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DED491D0-8E1B-49C7-849B-A28568D94497}" type="slidenum">
              <a:rPr lang="he-IL" smtClean="0"/>
              <a:t>4</a:t>
            </a:fld>
            <a:endParaRPr lang="he-IL"/>
          </a:p>
        </p:txBody>
      </p:sp>
    </p:spTree>
    <p:extLst>
      <p:ext uri="{BB962C8B-B14F-4D97-AF65-F5344CB8AC3E}">
        <p14:creationId xmlns:p14="http://schemas.microsoft.com/office/powerpoint/2010/main" val="3344206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1. The secret key </a:t>
            </a:r>
            <a:r>
              <a:rPr lang="en-US" i="1" dirty="0" err="1"/>
              <a:t>sk</a:t>
            </a:r>
            <a:r>
              <a:rPr lang="en-US" i="1" dirty="0"/>
              <a:t> </a:t>
            </a:r>
            <a:r>
              <a:rPr lang="en-US" dirty="0"/>
              <a:t>is kept privately and used to sign messages. </a:t>
            </a:r>
          </a:p>
          <a:p>
            <a:pPr marL="0" indent="0" algn="l" rtl="0">
              <a:buNone/>
            </a:pPr>
            <a:r>
              <a:rPr lang="en-US" i="1" dirty="0"/>
              <a:t>pk </a:t>
            </a:r>
            <a:r>
              <a:rPr lang="en-US" dirty="0"/>
              <a:t>is the public verification key that you give to everybody.</a:t>
            </a:r>
          </a:p>
          <a:p>
            <a:pPr marL="0" indent="0" algn="l" rtl="0">
              <a:buNone/>
            </a:pPr>
            <a:r>
              <a:rPr lang="en-US" dirty="0"/>
              <a:t> Anyone with this key can verify your signature.</a:t>
            </a:r>
            <a:endParaRPr lang="en-US" b="1"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b="1" dirty="0"/>
              <a:t> </a:t>
            </a:r>
            <a:r>
              <a:rPr lang="en-US" dirty="0"/>
              <a:t>The sign method takes a message and a secret key, </a:t>
            </a:r>
            <a:r>
              <a:rPr lang="en-US" i="1" dirty="0" err="1"/>
              <a:t>sk</a:t>
            </a:r>
            <a:r>
              <a:rPr lang="en-US" i="1" dirty="0"/>
              <a:t> </a:t>
            </a:r>
            <a:r>
              <a:rPr lang="en-US" dirty="0"/>
              <a:t>, as input and outputs a signature for </a:t>
            </a:r>
            <a:r>
              <a:rPr lang="en-US" i="1" dirty="0"/>
              <a:t>message </a:t>
            </a:r>
            <a:r>
              <a:rPr lang="en-US" dirty="0"/>
              <a:t>under </a:t>
            </a:r>
            <a:r>
              <a:rPr lang="en-US" i="1" dirty="0"/>
              <a:t>sk.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3.The verify method takes a message, a signature, and a public key as input. It returns a </a:t>
            </a:r>
            <a:r>
              <a:rPr lang="en-US" dirty="0" err="1"/>
              <a:t>boolean</a:t>
            </a:r>
            <a:r>
              <a:rPr lang="en-US" dirty="0"/>
              <a:t> value, </a:t>
            </a:r>
            <a:r>
              <a:rPr lang="en-US" i="1" dirty="0" err="1"/>
              <a:t>isValid</a:t>
            </a:r>
            <a:r>
              <a:rPr lang="en-US" i="1" dirty="0"/>
              <a:t> </a:t>
            </a:r>
            <a:r>
              <a:rPr lang="en-US" dirty="0"/>
              <a:t>, that will be </a:t>
            </a:r>
            <a:r>
              <a:rPr lang="en-US" b="1" i="1" dirty="0"/>
              <a:t>true </a:t>
            </a:r>
            <a:r>
              <a:rPr lang="en-US" dirty="0"/>
              <a:t>if </a:t>
            </a:r>
            <a:r>
              <a:rPr lang="en-US" i="1" dirty="0"/>
              <a:t>sig </a:t>
            </a:r>
            <a:r>
              <a:rPr lang="en-US" dirty="0"/>
              <a:t>is a valid signature for </a:t>
            </a:r>
            <a:r>
              <a:rPr lang="en-US" i="1" dirty="0"/>
              <a:t>message </a:t>
            </a:r>
            <a:r>
              <a:rPr lang="en-US" dirty="0"/>
              <a:t>under public key </a:t>
            </a:r>
            <a:r>
              <a:rPr lang="en-US" i="1" dirty="0"/>
              <a:t>pk </a:t>
            </a:r>
            <a:r>
              <a:rPr lang="en-US" dirty="0"/>
              <a:t>, and </a:t>
            </a:r>
            <a:r>
              <a:rPr lang="en-US" b="1" i="1" dirty="0"/>
              <a:t>false </a:t>
            </a:r>
            <a:r>
              <a:rPr lang="en-US" dirty="0"/>
              <a:t>otherwise.</a:t>
            </a:r>
          </a:p>
          <a:p>
            <a:endParaRPr lang="he-IL" dirty="0"/>
          </a:p>
        </p:txBody>
      </p:sp>
      <p:sp>
        <p:nvSpPr>
          <p:cNvPr id="4" name="Slide Number Placeholder 3"/>
          <p:cNvSpPr>
            <a:spLocks noGrp="1"/>
          </p:cNvSpPr>
          <p:nvPr>
            <p:ph type="sldNum" sz="quarter" idx="5"/>
          </p:nvPr>
        </p:nvSpPr>
        <p:spPr/>
        <p:txBody>
          <a:bodyPr/>
          <a:lstStyle/>
          <a:p>
            <a:fld id="{DED491D0-8E1B-49C7-849B-A28568D94497}" type="slidenum">
              <a:rPr lang="he-IL" smtClean="0"/>
              <a:t>17</a:t>
            </a:fld>
            <a:endParaRPr lang="he-IL"/>
          </a:p>
        </p:txBody>
      </p:sp>
    </p:spTree>
    <p:extLst>
      <p:ext uri="{BB962C8B-B14F-4D97-AF65-F5344CB8AC3E}">
        <p14:creationId xmlns:p14="http://schemas.microsoft.com/office/powerpoint/2010/main" val="141072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The downside to this way of doing things is that anyone who wants to determine if a transaction is valid will have to keep track of these account balances</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Take another look at the attached  figure - Does Alice have the 15 coins that she’s trying to transfer to David? </a:t>
            </a:r>
          </a:p>
          <a:p>
            <a:r>
              <a:rPr lang="en-US" sz="1200" b="0" i="0" u="none" strike="noStrike" kern="1200" baseline="0" dirty="0">
                <a:solidFill>
                  <a:schemeClr val="tx1"/>
                </a:solidFill>
                <a:latin typeface="+mn-lt"/>
                <a:ea typeface="+mn-ea"/>
                <a:cs typeface="+mn-cs"/>
              </a:rPr>
              <a:t>To figure this out, you’d have to look backwards in time forever to see every transaction affecting Alice, and whether or not her net balance at the time that she tries to transfer 15 coins to David is greater than 15 coins. </a:t>
            </a:r>
          </a:p>
          <a:p>
            <a:r>
              <a:rPr lang="en-US" sz="1200" b="0" i="0" u="none" strike="noStrike" kern="1200" baseline="0" dirty="0">
                <a:solidFill>
                  <a:schemeClr val="tx1"/>
                </a:solidFill>
                <a:latin typeface="+mn-lt"/>
                <a:ea typeface="+mn-ea"/>
                <a:cs typeface="+mn-cs"/>
              </a:rPr>
              <a:t>Of course we can make this a little bit more efficient with some data structures that track Alice’s balance after each transaction. But that’s going to require a lot of extra housekeeping besides the ledger itself.</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Transactions specify a number of inputs and a number of outputs .</a:t>
            </a:r>
          </a:p>
          <a:p>
            <a:r>
              <a:rPr lang="en-US" sz="1200" b="0" i="0" u="none" strike="noStrike" kern="1200" baseline="0" dirty="0">
                <a:solidFill>
                  <a:schemeClr val="tx1"/>
                </a:solidFill>
                <a:latin typeface="+mn-lt"/>
                <a:ea typeface="+mn-ea"/>
                <a:cs typeface="+mn-cs"/>
              </a:rPr>
              <a:t>You can think of the inputs as coins being consumed (created in a previous transaction) and the outputs as coins being created. </a:t>
            </a:r>
          </a:p>
          <a:p>
            <a:r>
              <a:rPr lang="en-US" sz="1200" b="0" i="0" u="none" strike="noStrike" kern="1200" baseline="0" dirty="0">
                <a:solidFill>
                  <a:schemeClr val="tx1"/>
                </a:solidFill>
                <a:latin typeface="+mn-lt"/>
                <a:ea typeface="+mn-ea"/>
                <a:cs typeface="+mn-cs"/>
              </a:rPr>
              <a:t>For transactions in which new currency is being minted, there are no coins being consumed .</a:t>
            </a:r>
          </a:p>
          <a:p>
            <a:r>
              <a:rPr lang="en-US" sz="1200" b="0" i="0" u="none" strike="noStrike" kern="1200" baseline="0" dirty="0">
                <a:solidFill>
                  <a:schemeClr val="tx1"/>
                </a:solidFill>
                <a:latin typeface="+mn-lt"/>
                <a:ea typeface="+mn-ea"/>
                <a:cs typeface="+mn-cs"/>
              </a:rPr>
              <a:t>Each transaction has a unique identifier.</a:t>
            </a:r>
          </a:p>
          <a:p>
            <a:r>
              <a:rPr lang="en-US" sz="1200" b="0" i="0" u="none" strike="noStrike" kern="1200" baseline="0" dirty="0">
                <a:solidFill>
                  <a:schemeClr val="tx1"/>
                </a:solidFill>
                <a:latin typeface="+mn-lt"/>
                <a:ea typeface="+mn-ea"/>
                <a:cs typeface="+mn-cs"/>
              </a:rPr>
              <a:t>Outputs are indexed beginning with 0, so we will refer to the first output as “output 0”.</a:t>
            </a:r>
          </a:p>
          <a:p>
            <a:r>
              <a:rPr lang="en-US" sz="1200" b="0" i="0" u="none" strike="noStrike" kern="1200" baseline="0" dirty="0">
                <a:solidFill>
                  <a:schemeClr val="tx1"/>
                </a:solidFill>
                <a:latin typeface="+mn-lt"/>
                <a:ea typeface="+mn-ea"/>
                <a:cs typeface="+mn-cs"/>
              </a:rPr>
              <a:t>Let’s now work our way through  the figure - Transaction 1 has no inputs because this transaction is creating new coins, and it has an output of 25 coins going to Alice.</a:t>
            </a:r>
          </a:p>
          <a:p>
            <a:r>
              <a:rPr lang="en-US" sz="1200" b="0" i="0" u="none" strike="noStrike" kern="1200" baseline="0" dirty="0">
                <a:solidFill>
                  <a:schemeClr val="tx1"/>
                </a:solidFill>
                <a:latin typeface="+mn-lt"/>
                <a:ea typeface="+mn-ea"/>
                <a:cs typeface="+mn-cs"/>
              </a:rPr>
              <a:t> Also, since this is a transaction where new coins are being created, no signature is required.</a:t>
            </a:r>
          </a:p>
          <a:p>
            <a:r>
              <a:rPr lang="en-US" sz="1200" b="0" i="0" u="none" strike="noStrike" kern="1200" baseline="0" dirty="0">
                <a:solidFill>
                  <a:schemeClr val="tx1"/>
                </a:solidFill>
                <a:latin typeface="+mn-lt"/>
                <a:ea typeface="+mn-ea"/>
                <a:cs typeface="+mn-cs"/>
              </a:rPr>
              <a:t> Now let’s say that Alice wants to send some of those coins over to Bob. To do so, she creates a new transaction, transaction 2 in our</a:t>
            </a:r>
          </a:p>
          <a:p>
            <a:r>
              <a:rPr lang="en-US" sz="1200" b="0" i="0" u="none" strike="noStrike" kern="1200" baseline="0" dirty="0">
                <a:solidFill>
                  <a:schemeClr val="tx1"/>
                </a:solidFill>
                <a:latin typeface="+mn-lt"/>
                <a:ea typeface="+mn-ea"/>
                <a:cs typeface="+mn-cs"/>
              </a:rPr>
              <a:t>example. In the transaction, she has to explicitly refer to the previous transaction where these coins</a:t>
            </a:r>
          </a:p>
          <a:p>
            <a:r>
              <a:rPr lang="en-US" sz="1200" b="0" i="0" u="none" strike="noStrike" kern="1200" baseline="0" dirty="0">
                <a:solidFill>
                  <a:schemeClr val="tx1"/>
                </a:solidFill>
                <a:latin typeface="+mn-lt"/>
                <a:ea typeface="+mn-ea"/>
                <a:cs typeface="+mn-cs"/>
              </a:rPr>
              <a:t>are coming from. Here, she refers to output 0 of transaction 1 (indeed the only output of transaction</a:t>
            </a:r>
          </a:p>
          <a:p>
            <a:r>
              <a:rPr lang="en-US" sz="1200" b="0" i="0" u="none" strike="noStrike" kern="1200" baseline="0" dirty="0">
                <a:solidFill>
                  <a:schemeClr val="tx1"/>
                </a:solidFill>
                <a:latin typeface="+mn-lt"/>
                <a:ea typeface="+mn-ea"/>
                <a:cs typeface="+mn-cs"/>
              </a:rPr>
              <a:t>1), which assigned 25 bitcoins to Alice. She also must specify the output addresses in the transaction.</a:t>
            </a:r>
            <a:endParaRPr lang="he-IL"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this example, Alice specifies two outputs, 17 coins to Bob, and 8 coins to Alice. And, of course, this</a:t>
            </a:r>
          </a:p>
          <a:p>
            <a:r>
              <a:rPr lang="en-US" sz="1200" b="0" i="0" u="none" strike="noStrike" kern="1200" baseline="0" dirty="0">
                <a:solidFill>
                  <a:schemeClr val="tx1"/>
                </a:solidFill>
                <a:latin typeface="+mn-lt"/>
                <a:ea typeface="+mn-ea"/>
                <a:cs typeface="+mn-cs"/>
              </a:rPr>
              <a:t>whole thing is signed by Alice, so that we know that Alice actually authorizes this transaction.</a:t>
            </a:r>
          </a:p>
          <a:p>
            <a:r>
              <a:rPr lang="en-US" sz="1200" b="1"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Why does Alice have to send money to herself in this example ? In Bitcoin, the entirety of a transaction output must be consumed by</a:t>
            </a:r>
          </a:p>
          <a:p>
            <a:r>
              <a:rPr lang="en-US" sz="1200" b="0" i="0" u="none" strike="noStrike" kern="1200" baseline="0" dirty="0">
                <a:solidFill>
                  <a:schemeClr val="tx1"/>
                </a:solidFill>
                <a:latin typeface="+mn-lt"/>
                <a:ea typeface="+mn-ea"/>
                <a:cs typeface="+mn-cs"/>
              </a:rPr>
              <a:t>another transaction, or none of it. Alice only wants to pay 17 bitcoins to Bob, but the output that she</a:t>
            </a:r>
          </a:p>
          <a:p>
            <a:r>
              <a:rPr lang="en-US" sz="1200" b="0" i="0" u="none" strike="noStrike" kern="1200" baseline="0" dirty="0">
                <a:solidFill>
                  <a:schemeClr val="tx1"/>
                </a:solidFill>
                <a:latin typeface="+mn-lt"/>
                <a:ea typeface="+mn-ea"/>
                <a:cs typeface="+mn-cs"/>
              </a:rPr>
              <a:t>owns is worth 25 bitcoins. So she needs to create a new output where 8 bitcoins are sent back to</a:t>
            </a:r>
          </a:p>
          <a:p>
            <a:r>
              <a:rPr lang="en-US" sz="1200" b="0" i="0" u="none" strike="noStrike" kern="1200" baseline="0" dirty="0">
                <a:solidFill>
                  <a:schemeClr val="tx1"/>
                </a:solidFill>
                <a:latin typeface="+mn-lt"/>
                <a:ea typeface="+mn-ea"/>
                <a:cs typeface="+mn-cs"/>
              </a:rPr>
              <a:t>herself. </a:t>
            </a:r>
          </a:p>
          <a:p>
            <a:endParaRPr lang="he-IL" dirty="0"/>
          </a:p>
        </p:txBody>
      </p:sp>
      <p:sp>
        <p:nvSpPr>
          <p:cNvPr id="4" name="Slide Number Placeholder 3"/>
          <p:cNvSpPr>
            <a:spLocks noGrp="1"/>
          </p:cNvSpPr>
          <p:nvPr>
            <p:ph type="sldNum" sz="quarter" idx="5"/>
          </p:nvPr>
        </p:nvSpPr>
        <p:spPr/>
        <p:txBody>
          <a:bodyPr/>
          <a:lstStyle/>
          <a:p>
            <a:fld id="{DED491D0-8E1B-49C7-849B-A28568D94497}" type="slidenum">
              <a:rPr lang="he-IL" smtClean="0"/>
              <a:t>22</a:t>
            </a:fld>
            <a:endParaRPr lang="he-IL"/>
          </a:p>
        </p:txBody>
      </p:sp>
    </p:spTree>
    <p:extLst>
      <p:ext uri="{BB962C8B-B14F-4D97-AF65-F5344CB8AC3E}">
        <p14:creationId xmlns:p14="http://schemas.microsoft.com/office/powerpoint/2010/main" val="3981805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 far in this chapter we’ve looked at how individual transactions are constructed and redeemed.</a:t>
            </a:r>
          </a:p>
          <a:p>
            <a:r>
              <a:rPr lang="en-US" sz="1200" b="1" i="0" u="none" strike="noStrike" kern="1200" baseline="0" dirty="0">
                <a:solidFill>
                  <a:schemeClr val="tx1"/>
                </a:solidFill>
                <a:latin typeface="+mn-lt"/>
                <a:ea typeface="+mn-ea"/>
                <a:cs typeface="+mn-cs"/>
              </a:rPr>
              <a:t>Transactions are grouped together into blocks</a:t>
            </a:r>
            <a:r>
              <a:rPr lang="en-US" sz="1200" b="0" i="0" u="none" strike="noStrike" kern="1200" baseline="0" dirty="0">
                <a:solidFill>
                  <a:schemeClr val="tx1"/>
                </a:solidFill>
                <a:latin typeface="+mn-lt"/>
                <a:ea typeface="+mn-ea"/>
                <a:cs typeface="+mn-cs"/>
              </a:rPr>
              <a:t>. Why is this? Basically, it’s </a:t>
            </a:r>
            <a:r>
              <a:rPr lang="en-US" sz="1200" b="1" i="0" u="none" strike="noStrike" kern="1200" baseline="0" dirty="0">
                <a:solidFill>
                  <a:schemeClr val="tx1"/>
                </a:solidFill>
                <a:latin typeface="+mn-lt"/>
                <a:ea typeface="+mn-ea"/>
                <a:cs typeface="+mn-cs"/>
              </a:rPr>
              <a:t>an optimization. </a:t>
            </a:r>
          </a:p>
          <a:p>
            <a:r>
              <a:rPr lang="en-US" sz="1200" b="0" i="0" u="none" strike="noStrike" kern="1200" baseline="0" dirty="0">
                <a:solidFill>
                  <a:schemeClr val="tx1"/>
                </a:solidFill>
                <a:latin typeface="+mn-lt"/>
                <a:ea typeface="+mn-ea"/>
                <a:cs typeface="+mn-cs"/>
              </a:rPr>
              <a:t>If miners had to come to consensus on each transaction individually, the rate at which new transactions could be accepted by the system would be much lower.</a:t>
            </a:r>
          </a:p>
          <a:p>
            <a:r>
              <a:rPr lang="en-US" sz="1200" b="0" i="0" u="none" strike="noStrike" kern="1200" baseline="0" dirty="0">
                <a:solidFill>
                  <a:schemeClr val="tx1"/>
                </a:solidFill>
                <a:latin typeface="+mn-lt"/>
                <a:ea typeface="+mn-ea"/>
                <a:cs typeface="+mn-cs"/>
              </a:rPr>
              <a:t> Also, a hash chain of blocks is much shorter than a hash chain of transactions would be, since a large number of transactions can be put into each block. </a:t>
            </a:r>
          </a:p>
          <a:p>
            <a:r>
              <a:rPr lang="en-US" sz="1200" b="0" i="0" u="none" strike="noStrike" kern="1200" baseline="0" dirty="0">
                <a:solidFill>
                  <a:schemeClr val="tx1"/>
                </a:solidFill>
                <a:latin typeface="+mn-lt"/>
                <a:ea typeface="+mn-ea"/>
                <a:cs typeface="+mn-cs"/>
              </a:rPr>
              <a:t>This will make it much more efficient to verify the block chain data structure. </a:t>
            </a:r>
            <a:endParaRPr lang="he-IL" dirty="0"/>
          </a:p>
        </p:txBody>
      </p:sp>
      <p:sp>
        <p:nvSpPr>
          <p:cNvPr id="4" name="Slide Number Placeholder 3"/>
          <p:cNvSpPr>
            <a:spLocks noGrp="1"/>
          </p:cNvSpPr>
          <p:nvPr>
            <p:ph type="sldNum" sz="quarter" idx="5"/>
          </p:nvPr>
        </p:nvSpPr>
        <p:spPr/>
        <p:txBody>
          <a:bodyPr/>
          <a:lstStyle/>
          <a:p>
            <a:fld id="{DED491D0-8E1B-49C7-849B-A28568D94497}" type="slidenum">
              <a:rPr lang="he-IL" smtClean="0"/>
              <a:t>23</a:t>
            </a:fld>
            <a:endParaRPr lang="he-IL"/>
          </a:p>
        </p:txBody>
      </p:sp>
    </p:spTree>
    <p:extLst>
      <p:ext uri="{BB962C8B-B14F-4D97-AF65-F5344CB8AC3E}">
        <p14:creationId xmlns:p14="http://schemas.microsoft.com/office/powerpoint/2010/main" val="2151141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p:txBody>
      </p:sp>
      <p:sp>
        <p:nvSpPr>
          <p:cNvPr id="4" name="מציין מיקום של מספר שקופית 3"/>
          <p:cNvSpPr>
            <a:spLocks noGrp="1"/>
          </p:cNvSpPr>
          <p:nvPr>
            <p:ph type="sldNum" sz="quarter" idx="5"/>
          </p:nvPr>
        </p:nvSpPr>
        <p:spPr/>
        <p:txBody>
          <a:bodyPr/>
          <a:lstStyle/>
          <a:p>
            <a:fld id="{DED491D0-8E1B-49C7-849B-A28568D94497}" type="slidenum">
              <a:rPr lang="he-IL" smtClean="0"/>
              <a:t>26</a:t>
            </a:fld>
            <a:endParaRPr lang="he-IL"/>
          </a:p>
        </p:txBody>
      </p:sp>
    </p:spTree>
    <p:extLst>
      <p:ext uri="{BB962C8B-B14F-4D97-AF65-F5344CB8AC3E}">
        <p14:creationId xmlns:p14="http://schemas.microsoft.com/office/powerpoint/2010/main" val="104111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a:t>
            </a:r>
            <a:endParaRPr lang="he-IL" b="0" dirty="0"/>
          </a:p>
        </p:txBody>
      </p:sp>
      <p:sp>
        <p:nvSpPr>
          <p:cNvPr id="4" name="מציין מיקום של מספר שקופית 3"/>
          <p:cNvSpPr>
            <a:spLocks noGrp="1"/>
          </p:cNvSpPr>
          <p:nvPr>
            <p:ph type="sldNum" sz="quarter" idx="5"/>
          </p:nvPr>
        </p:nvSpPr>
        <p:spPr/>
        <p:txBody>
          <a:bodyPr/>
          <a:lstStyle/>
          <a:p>
            <a:fld id="{DED491D0-8E1B-49C7-849B-A28568D94497}" type="slidenum">
              <a:rPr lang="he-IL" smtClean="0"/>
              <a:t>27</a:t>
            </a:fld>
            <a:endParaRPr lang="he-IL"/>
          </a:p>
        </p:txBody>
      </p:sp>
    </p:spTree>
    <p:extLst>
      <p:ext uri="{BB962C8B-B14F-4D97-AF65-F5344CB8AC3E}">
        <p14:creationId xmlns:p14="http://schemas.microsoft.com/office/powerpoint/2010/main" val="1698514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b="0" dirty="0"/>
          </a:p>
        </p:txBody>
      </p:sp>
      <p:sp>
        <p:nvSpPr>
          <p:cNvPr id="4" name="מציין מיקום של מספר שקופית 3"/>
          <p:cNvSpPr>
            <a:spLocks noGrp="1"/>
          </p:cNvSpPr>
          <p:nvPr>
            <p:ph type="sldNum" sz="quarter" idx="5"/>
          </p:nvPr>
        </p:nvSpPr>
        <p:spPr/>
        <p:txBody>
          <a:bodyPr/>
          <a:lstStyle/>
          <a:p>
            <a:fld id="{DED491D0-8E1B-49C7-849B-A28568D94497}" type="slidenum">
              <a:rPr lang="he-IL" smtClean="0"/>
              <a:t>28</a:t>
            </a:fld>
            <a:endParaRPr lang="he-IL"/>
          </a:p>
        </p:txBody>
      </p:sp>
    </p:spTree>
    <p:extLst>
      <p:ext uri="{BB962C8B-B14F-4D97-AF65-F5344CB8AC3E}">
        <p14:creationId xmlns:p14="http://schemas.microsoft.com/office/powerpoint/2010/main" val="390589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b="0" dirty="0"/>
          </a:p>
        </p:txBody>
      </p:sp>
      <p:sp>
        <p:nvSpPr>
          <p:cNvPr id="4" name="מציין מיקום של מספר שקופית 3"/>
          <p:cNvSpPr>
            <a:spLocks noGrp="1"/>
          </p:cNvSpPr>
          <p:nvPr>
            <p:ph type="sldNum" sz="quarter" idx="5"/>
          </p:nvPr>
        </p:nvSpPr>
        <p:spPr/>
        <p:txBody>
          <a:bodyPr/>
          <a:lstStyle/>
          <a:p>
            <a:fld id="{DED491D0-8E1B-49C7-849B-A28568D94497}" type="slidenum">
              <a:rPr lang="he-IL" smtClean="0"/>
              <a:t>29</a:t>
            </a:fld>
            <a:endParaRPr lang="he-IL"/>
          </a:p>
        </p:txBody>
      </p:sp>
    </p:spTree>
    <p:extLst>
      <p:ext uri="{BB962C8B-B14F-4D97-AF65-F5344CB8AC3E}">
        <p14:creationId xmlns:p14="http://schemas.microsoft.com/office/powerpoint/2010/main" val="858267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create a block, the node that proposes  that block is required to find a number or ​nonce, ​such that when you concatenate the nonce, the  previous hash, and the list of   transactions that comprise that block and take the hash of this whole  string, then that hash output should be a number that falls into a target space that is quite small in relation to the much larger output space of that hash function.</a:t>
            </a:r>
            <a:endParaRPr lang="he-IL" b="0" dirty="0"/>
          </a:p>
        </p:txBody>
      </p:sp>
      <p:sp>
        <p:nvSpPr>
          <p:cNvPr id="4" name="מציין מיקום של מספר שקופית 3"/>
          <p:cNvSpPr>
            <a:spLocks noGrp="1"/>
          </p:cNvSpPr>
          <p:nvPr>
            <p:ph type="sldNum" sz="quarter" idx="5"/>
          </p:nvPr>
        </p:nvSpPr>
        <p:spPr/>
        <p:txBody>
          <a:bodyPr/>
          <a:lstStyle/>
          <a:p>
            <a:fld id="{DED491D0-8E1B-49C7-849B-A28568D94497}" type="slidenum">
              <a:rPr lang="he-IL" smtClean="0"/>
              <a:t>30</a:t>
            </a:fld>
            <a:endParaRPr lang="he-IL"/>
          </a:p>
        </p:txBody>
      </p:sp>
    </p:spTree>
    <p:extLst>
      <p:ext uri="{BB962C8B-B14F-4D97-AF65-F5344CB8AC3E}">
        <p14:creationId xmlns:p14="http://schemas.microsoft.com/office/powerpoint/2010/main" val="1135778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ED491D0-8E1B-49C7-849B-A28568D94497}" type="slidenum">
              <a:rPr lang="he-IL" smtClean="0"/>
              <a:t>32</a:t>
            </a:fld>
            <a:endParaRPr lang="he-IL"/>
          </a:p>
        </p:txBody>
      </p:sp>
    </p:spTree>
    <p:extLst>
      <p:ext uri="{BB962C8B-B14F-4D97-AF65-F5344CB8AC3E}">
        <p14:creationId xmlns:p14="http://schemas.microsoft.com/office/powerpoint/2010/main" val="698193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ED491D0-8E1B-49C7-849B-A28568D94497}" type="slidenum">
              <a:rPr lang="he-IL" smtClean="0"/>
              <a:t>34</a:t>
            </a:fld>
            <a:endParaRPr lang="he-IL"/>
          </a:p>
        </p:txBody>
      </p:sp>
    </p:spTree>
    <p:extLst>
      <p:ext uri="{BB962C8B-B14F-4D97-AF65-F5344CB8AC3E}">
        <p14:creationId xmlns:p14="http://schemas.microsoft.com/office/powerpoint/2010/main" val="269176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we said nobody can find a collision, but we did not say that no collisions exist.</a:t>
            </a:r>
          </a:p>
          <a:p>
            <a:r>
              <a:rPr lang="en-US" dirty="0"/>
              <a:t> Actually, we know for a fact that collisions do exist, and we can prove this by a simple counting argument </a:t>
            </a:r>
          </a:p>
          <a:p>
            <a:r>
              <a:rPr lang="en-US" dirty="0"/>
              <a:t>(Because the input space is larger than the output space there must be input strings that map to the same output string - Pigeonhole Principle ).</a:t>
            </a:r>
          </a:p>
          <a:p>
            <a:endParaRPr lang="en-US" dirty="0"/>
          </a:p>
        </p:txBody>
      </p:sp>
      <p:sp>
        <p:nvSpPr>
          <p:cNvPr id="4" name="Slide Number Placeholder 3"/>
          <p:cNvSpPr>
            <a:spLocks noGrp="1"/>
          </p:cNvSpPr>
          <p:nvPr>
            <p:ph type="sldNum" sz="quarter" idx="5"/>
          </p:nvPr>
        </p:nvSpPr>
        <p:spPr/>
        <p:txBody>
          <a:bodyPr/>
          <a:lstStyle/>
          <a:p>
            <a:fld id="{DED491D0-8E1B-49C7-849B-A28568D94497}" type="slidenum">
              <a:rPr lang="he-IL" smtClean="0"/>
              <a:t>5</a:t>
            </a:fld>
            <a:endParaRPr lang="he-IL"/>
          </a:p>
        </p:txBody>
      </p:sp>
    </p:spTree>
    <p:extLst>
      <p:ext uri="{BB962C8B-B14F-4D97-AF65-F5344CB8AC3E}">
        <p14:creationId xmlns:p14="http://schemas.microsoft.com/office/powerpoint/2010/main" val="2564012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ED491D0-8E1B-49C7-849B-A28568D94497}" type="slidenum">
              <a:rPr lang="he-IL" smtClean="0"/>
              <a:t>36</a:t>
            </a:fld>
            <a:endParaRPr lang="he-IL"/>
          </a:p>
        </p:txBody>
      </p:sp>
    </p:spTree>
    <p:extLst>
      <p:ext uri="{BB962C8B-B14F-4D97-AF65-F5344CB8AC3E}">
        <p14:creationId xmlns:p14="http://schemas.microsoft.com/office/powerpoint/2010/main" val="1768621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DED491D0-8E1B-49C7-849B-A28568D94497}" type="slidenum">
              <a:rPr lang="he-IL" smtClean="0"/>
              <a:t>6</a:t>
            </a:fld>
            <a:endParaRPr lang="he-IL"/>
          </a:p>
        </p:txBody>
      </p:sp>
    </p:spTree>
    <p:extLst>
      <p:ext uri="{BB962C8B-B14F-4D97-AF65-F5344CB8AC3E}">
        <p14:creationId xmlns:p14="http://schemas.microsoft.com/office/powerpoint/2010/main" val="281190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Whereas as in a regular linked list where you have a series of blocks, each block has data as well as a pointer to the previous block in the list, in a block chain the previous block pointer will be replaced with a hash pointer. </a:t>
            </a:r>
          </a:p>
          <a:p>
            <a:r>
              <a:rPr lang="en-US" sz="1200" b="0" i="0" u="none" strike="noStrike" kern="1200" baseline="0" dirty="0">
                <a:solidFill>
                  <a:schemeClr val="tx1"/>
                </a:solidFill>
                <a:latin typeface="+mn-lt"/>
                <a:ea typeface="+mn-ea"/>
                <a:cs typeface="+mn-cs"/>
              </a:rPr>
              <a:t>So each block not only tells us where the value of the previous block was, but it also contains a digest of that value that allows us to verify that the value hasn’t changed.</a:t>
            </a:r>
          </a:p>
          <a:p>
            <a:r>
              <a:rPr lang="en-US" sz="1200" b="0" i="0" u="none" strike="noStrike" kern="1200" baseline="0" dirty="0">
                <a:solidFill>
                  <a:schemeClr val="tx1"/>
                </a:solidFill>
                <a:latin typeface="+mn-lt"/>
                <a:ea typeface="+mn-ea"/>
                <a:cs typeface="+mn-cs"/>
              </a:rPr>
              <a:t> We store the head of the list, which is just a regular hash‐pointer that points to the most recent data block.</a:t>
            </a:r>
          </a:p>
        </p:txBody>
      </p:sp>
      <p:sp>
        <p:nvSpPr>
          <p:cNvPr id="4" name="Slide Number Placeholder 3"/>
          <p:cNvSpPr>
            <a:spLocks noGrp="1"/>
          </p:cNvSpPr>
          <p:nvPr>
            <p:ph type="sldNum" sz="quarter" idx="5"/>
          </p:nvPr>
        </p:nvSpPr>
        <p:spPr/>
        <p:txBody>
          <a:bodyPr/>
          <a:lstStyle/>
          <a:p>
            <a:fld id="{DED491D0-8E1B-49C7-849B-A28568D94497}" type="slidenum">
              <a:rPr lang="he-IL" smtClean="0"/>
              <a:t>7</a:t>
            </a:fld>
            <a:endParaRPr lang="he-IL"/>
          </a:p>
        </p:txBody>
      </p:sp>
    </p:spTree>
    <p:extLst>
      <p:ext uri="{BB962C8B-B14F-4D97-AF65-F5344CB8AC3E}">
        <p14:creationId xmlns:p14="http://schemas.microsoft.com/office/powerpoint/2010/main" val="41054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understand why a block chain achieves this tamper‐evident property, let’s ask what happens if an adversary wants to tamper with data that’s in the middle of the chain. Specifically, the adversary’s goal is to do it in such a way that someone who remembers only the hash pointer at the head of the block chain won’t be able to detect the tampering. To achieve this goal, the adversary changes the data of some block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 Since the data has been changed, the hash in block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+ 1, which is a hash of the</a:t>
            </a:r>
          </a:p>
          <a:p>
            <a:r>
              <a:rPr lang="en-US" sz="1200" b="0" i="0" u="none" strike="noStrike" kern="1200" baseline="0" dirty="0">
                <a:solidFill>
                  <a:schemeClr val="tx1"/>
                </a:solidFill>
                <a:latin typeface="+mn-lt"/>
                <a:ea typeface="+mn-ea"/>
                <a:cs typeface="+mn-cs"/>
              </a:rPr>
              <a:t>entire block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 is not going to match up. </a:t>
            </a:r>
          </a:p>
          <a:p>
            <a:r>
              <a:rPr lang="en-US" sz="1200" b="0" i="0" u="none" strike="noStrike" kern="1200" baseline="0" dirty="0">
                <a:solidFill>
                  <a:schemeClr val="tx1"/>
                </a:solidFill>
                <a:latin typeface="+mn-lt"/>
                <a:ea typeface="+mn-ea"/>
                <a:cs typeface="+mn-cs"/>
              </a:rPr>
              <a:t>Remember that </a:t>
            </a:r>
            <a:r>
              <a:rPr lang="en-US" sz="1200" b="1" i="0" u="none" strike="noStrike" kern="1200" baseline="0" dirty="0">
                <a:solidFill>
                  <a:schemeClr val="tx1"/>
                </a:solidFill>
                <a:latin typeface="+mn-lt"/>
                <a:ea typeface="+mn-ea"/>
                <a:cs typeface="+mn-cs"/>
              </a:rPr>
              <a:t>we are statistically guaranteed that the new hash will not match the altered content since the hash function is collision resistant</a:t>
            </a:r>
            <a:r>
              <a:rPr lang="en-US" sz="1200" b="0" i="0" u="none" strike="noStrike" kern="1200" baseline="0" dirty="0">
                <a:solidFill>
                  <a:schemeClr val="tx1"/>
                </a:solidFill>
                <a:latin typeface="+mn-lt"/>
                <a:ea typeface="+mn-ea"/>
                <a:cs typeface="+mn-cs"/>
              </a:rPr>
              <a:t>. And so we will</a:t>
            </a:r>
          </a:p>
          <a:p>
            <a:r>
              <a:rPr lang="en-US" sz="1200" b="0" i="0" u="none" strike="noStrike" kern="1200" baseline="0" dirty="0">
                <a:solidFill>
                  <a:schemeClr val="tx1"/>
                </a:solidFill>
                <a:latin typeface="+mn-lt"/>
                <a:ea typeface="+mn-ea"/>
                <a:cs typeface="+mn-cs"/>
              </a:rPr>
              <a:t>detect the inconsistency between the new data in block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and the hash pointer in block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+ 1. Of course the adversary can continue to try and cover up this change by changing the next block’s hash as well. The adversary can continue doing this, but this strategy will fail when he reaches the head of the list. Specifically, </a:t>
            </a:r>
            <a:r>
              <a:rPr lang="en-US" sz="1200" b="1" i="0" u="none" strike="noStrike" kern="1200" baseline="0" dirty="0">
                <a:solidFill>
                  <a:schemeClr val="tx1"/>
                </a:solidFill>
                <a:latin typeface="+mn-lt"/>
                <a:ea typeface="+mn-ea"/>
                <a:cs typeface="+mn-cs"/>
              </a:rPr>
              <a:t>as long as we store the hash pointer at the head of the list in a place where the adversary cannot change it, the adversary will be unable to change any block without being detected</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The upshot of this is that if the adversary wants to tamper with data anywhere in this entire chain, in order to keep the story consistent, he’s going to have to tamper with the hash pointers all the way back to the beginning. And he’s ultimately going to run into a roadblock because he won’t be able to tamper with the head of the list.</a:t>
            </a:r>
          </a:p>
          <a:p>
            <a:r>
              <a:rPr lang="en-US" sz="1200" b="0" i="0" u="none" strike="noStrike" kern="1200" baseline="0" dirty="0">
                <a:solidFill>
                  <a:schemeClr val="tx1"/>
                </a:solidFill>
                <a:latin typeface="+mn-lt"/>
                <a:ea typeface="+mn-ea"/>
                <a:cs typeface="+mn-cs"/>
              </a:rPr>
              <a:t>Thus it emerges, that by just remembering this single hash pointer, we’ve essentially remembered a tamper‐evident hash of the entire list. So we can build a block chain like this containing as many blocks as we want, going back to some special block at the beginning of the list, which we will call the </a:t>
            </a:r>
            <a:r>
              <a:rPr lang="en-US" sz="1200" b="1" i="1" u="none" strike="noStrike" kern="1200" baseline="0" dirty="0">
                <a:solidFill>
                  <a:schemeClr val="tx1"/>
                </a:solidFill>
                <a:latin typeface="+mn-lt"/>
                <a:ea typeface="+mn-ea"/>
                <a:cs typeface="+mn-cs"/>
              </a:rPr>
              <a:t>genesis block </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You may have noticed that the block chain construction is similar to the Merkle‐</a:t>
            </a:r>
            <a:r>
              <a:rPr lang="en-US" sz="1200" b="0" i="0" u="none" strike="noStrike" kern="1200" baseline="0" dirty="0" err="1">
                <a:solidFill>
                  <a:schemeClr val="tx1"/>
                </a:solidFill>
                <a:latin typeface="+mn-lt"/>
                <a:ea typeface="+mn-ea"/>
                <a:cs typeface="+mn-cs"/>
              </a:rPr>
              <a:t>Damgard</a:t>
            </a:r>
            <a:r>
              <a:rPr lang="en-US" sz="1200" b="0" i="0" u="none" strike="noStrike" kern="1200" baseline="0" dirty="0">
                <a:solidFill>
                  <a:schemeClr val="tx1"/>
                </a:solidFill>
                <a:latin typeface="+mn-lt"/>
                <a:ea typeface="+mn-ea"/>
                <a:cs typeface="+mn-cs"/>
              </a:rPr>
              <a:t> construction that we saw in the previous section. Indeed, they are quite similar, and the same security argument applies to both of them.</a:t>
            </a:r>
          </a:p>
        </p:txBody>
      </p:sp>
      <p:sp>
        <p:nvSpPr>
          <p:cNvPr id="4" name="Slide Number Placeholder 3"/>
          <p:cNvSpPr>
            <a:spLocks noGrp="1"/>
          </p:cNvSpPr>
          <p:nvPr>
            <p:ph type="sldNum" sz="quarter" idx="5"/>
          </p:nvPr>
        </p:nvSpPr>
        <p:spPr/>
        <p:txBody>
          <a:bodyPr/>
          <a:lstStyle/>
          <a:p>
            <a:fld id="{DED491D0-8E1B-49C7-849B-A28568D94497}" type="slidenum">
              <a:rPr lang="he-IL" smtClean="0"/>
              <a:t>8</a:t>
            </a:fld>
            <a:endParaRPr lang="he-IL"/>
          </a:p>
        </p:txBody>
      </p:sp>
    </p:spTree>
    <p:extLst>
      <p:ext uri="{BB962C8B-B14F-4D97-AF65-F5344CB8AC3E}">
        <p14:creationId xmlns:p14="http://schemas.microsoft.com/office/powerpoint/2010/main" val="4160634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Another useful data structure that we can build using hash pointers is a binary tree. </a:t>
            </a:r>
          </a:p>
          <a:p>
            <a:r>
              <a:rPr lang="en-US" sz="1200" b="0" i="0" u="none" strike="noStrike" kern="1200" baseline="0" dirty="0">
                <a:solidFill>
                  <a:schemeClr val="tx1"/>
                </a:solidFill>
                <a:latin typeface="+mn-lt"/>
                <a:ea typeface="+mn-ea"/>
                <a:cs typeface="+mn-cs"/>
              </a:rPr>
              <a:t>Suppose we have a number of blocks containing data. These blocks comprise the leaves of our tree. We group these data blocks into pairs of two, and then for each pair, we build a data structure that has two hash pointers, one to each of these blocks. These data structures make the next level up of the tree. We in turn group these into groups of two, and for each pair, create a new data structure that contains the hash of each. We continue doing this until we reach a single block, the root of the tree.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before, we remember just the hash pointer at the head of the tree. We now have the ability traverse down through the hash pointers to any point in the list. </a:t>
            </a:r>
          </a:p>
          <a:p>
            <a:r>
              <a:rPr lang="en-US" sz="1200" b="1" i="0" u="none" strike="noStrike" kern="1200" baseline="0" dirty="0">
                <a:solidFill>
                  <a:schemeClr val="tx1"/>
                </a:solidFill>
                <a:latin typeface="+mn-lt"/>
                <a:ea typeface="+mn-ea"/>
                <a:cs typeface="+mn-cs"/>
              </a:rPr>
              <a:t>This allows us make sure that the data hasn’t been tampered with because, just like we saw with the block chain, if an adversary tampers with some data block at the bottom of the tree, that will cause the hash pointer that’s one level up to not match, and even if he continues to tamper with this block, the change will eventually</a:t>
            </a:r>
          </a:p>
          <a:p>
            <a:r>
              <a:rPr lang="en-US" sz="1200" b="1" i="0" u="none" strike="noStrike" kern="1200" baseline="0" dirty="0">
                <a:solidFill>
                  <a:schemeClr val="tx1"/>
                </a:solidFill>
                <a:latin typeface="+mn-lt"/>
                <a:ea typeface="+mn-ea"/>
                <a:cs typeface="+mn-cs"/>
              </a:rPr>
              <a:t>propagate to the top of the tree where he won’t be able to tamper with the hash pointer that we’ve stored</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So again, any attempt to tamper with any piece of data will be detected by just remembering the hash pointer at the top.</a:t>
            </a:r>
          </a:p>
        </p:txBody>
      </p:sp>
      <p:sp>
        <p:nvSpPr>
          <p:cNvPr id="4" name="Slide Number Placeholder 3"/>
          <p:cNvSpPr>
            <a:spLocks noGrp="1"/>
          </p:cNvSpPr>
          <p:nvPr>
            <p:ph type="sldNum" sz="quarter" idx="5"/>
          </p:nvPr>
        </p:nvSpPr>
        <p:spPr/>
        <p:txBody>
          <a:bodyPr/>
          <a:lstStyle/>
          <a:p>
            <a:fld id="{DED491D0-8E1B-49C7-849B-A28568D94497}" type="slidenum">
              <a:rPr lang="he-IL" smtClean="0"/>
              <a:t>11</a:t>
            </a:fld>
            <a:endParaRPr lang="he-IL"/>
          </a:p>
        </p:txBody>
      </p:sp>
    </p:spTree>
    <p:extLst>
      <p:ext uri="{BB962C8B-B14F-4D97-AF65-F5344CB8AC3E}">
        <p14:creationId xmlns:p14="http://schemas.microsoft.com/office/powerpoint/2010/main" val="3135228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u="none" strike="noStrike" kern="1200" baseline="0" dirty="0">
                <a:solidFill>
                  <a:schemeClr val="tx1"/>
                </a:solidFill>
                <a:latin typeface="+mn-lt"/>
                <a:ea typeface="+mn-ea"/>
                <a:cs typeface="+mn-cs"/>
              </a:rPr>
              <a:t>Proof of membership. </a:t>
            </a:r>
          </a:p>
          <a:p>
            <a:r>
              <a:rPr lang="en-US" sz="1200" b="0" i="0" u="none" strike="noStrike" kern="1200" baseline="0" dirty="0">
                <a:solidFill>
                  <a:schemeClr val="tx1"/>
                </a:solidFill>
                <a:latin typeface="+mn-lt"/>
                <a:ea typeface="+mn-ea"/>
                <a:cs typeface="+mn-cs"/>
              </a:rPr>
              <a:t>Another nice feature of Merkle trees is that, unlike the block chain that we built before, it allows a concise proof of membership.</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Say that someone wants to prove that a certain data block is a member of the Merkle Tree. </a:t>
            </a:r>
          </a:p>
          <a:p>
            <a:r>
              <a:rPr lang="en-US" sz="1200" b="1" i="0" u="none" strike="noStrike" kern="1200" baseline="0" dirty="0">
                <a:solidFill>
                  <a:schemeClr val="tx1"/>
                </a:solidFill>
                <a:latin typeface="+mn-lt"/>
                <a:ea typeface="+mn-ea"/>
                <a:cs typeface="+mn-cs"/>
              </a:rPr>
              <a:t>As usual, we remember just the root. Then they need to show us this data block, and the blocks on the path from the data block to the root.</a:t>
            </a:r>
          </a:p>
          <a:p>
            <a:r>
              <a:rPr lang="en-US" sz="1200" b="1" i="0" u="none" strike="noStrike" kern="1200" baseline="0" dirty="0">
                <a:solidFill>
                  <a:schemeClr val="tx1"/>
                </a:solidFill>
                <a:latin typeface="+mn-lt"/>
                <a:ea typeface="+mn-ea"/>
                <a:cs typeface="+mn-cs"/>
              </a:rPr>
              <a:t> We can ignore the rest of the tree, as the blocks on this path are enough to allow us to verify the hashes all the way up to the root of the tree</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If there are </a:t>
            </a:r>
            <a:r>
              <a:rPr lang="en-US" sz="1200" b="1" i="1" u="none" strike="noStrike" kern="1200" baseline="0" dirty="0">
                <a:solidFill>
                  <a:schemeClr val="tx1"/>
                </a:solidFill>
                <a:latin typeface="+mn-lt"/>
                <a:ea typeface="+mn-ea"/>
                <a:cs typeface="+mn-cs"/>
              </a:rPr>
              <a:t>n </a:t>
            </a:r>
            <a:r>
              <a:rPr lang="en-US" sz="1200" b="1" i="0" u="none" strike="noStrike" kern="1200" baseline="0" dirty="0">
                <a:solidFill>
                  <a:schemeClr val="tx1"/>
                </a:solidFill>
                <a:latin typeface="+mn-lt"/>
                <a:ea typeface="+mn-ea"/>
                <a:cs typeface="+mn-cs"/>
              </a:rPr>
              <a:t>nodes in the tree, only about </a:t>
            </a:r>
            <a:r>
              <a:rPr lang="en-US" sz="1200" b="1" i="1" u="none" strike="noStrike" kern="1200" baseline="0" dirty="0">
                <a:solidFill>
                  <a:schemeClr val="tx1"/>
                </a:solidFill>
                <a:latin typeface="+mn-lt"/>
                <a:ea typeface="+mn-ea"/>
                <a:cs typeface="+mn-cs"/>
              </a:rPr>
              <a:t>log(n) </a:t>
            </a:r>
            <a:r>
              <a:rPr lang="en-US" sz="1200" b="1" i="0" u="none" strike="noStrike" kern="1200" baseline="0" dirty="0">
                <a:solidFill>
                  <a:schemeClr val="tx1"/>
                </a:solidFill>
                <a:latin typeface="+mn-lt"/>
                <a:ea typeface="+mn-ea"/>
                <a:cs typeface="+mn-cs"/>
              </a:rPr>
              <a:t>items need to be shown. And since each step just requires computing the hash of the child block, it takes about </a:t>
            </a:r>
            <a:r>
              <a:rPr lang="en-US" sz="1200" b="1" i="1" u="none" strike="noStrike" kern="1200" baseline="0" dirty="0">
                <a:solidFill>
                  <a:schemeClr val="tx1"/>
                </a:solidFill>
                <a:latin typeface="+mn-lt"/>
                <a:ea typeface="+mn-ea"/>
                <a:cs typeface="+mn-cs"/>
              </a:rPr>
              <a:t>log(n) </a:t>
            </a:r>
            <a:r>
              <a:rPr lang="en-US" sz="1200" b="1" i="0" u="none" strike="noStrike" kern="1200" baseline="0" dirty="0">
                <a:solidFill>
                  <a:schemeClr val="tx1"/>
                </a:solidFill>
                <a:latin typeface="+mn-lt"/>
                <a:ea typeface="+mn-ea"/>
                <a:cs typeface="+mn-cs"/>
              </a:rPr>
              <a:t>time for us to verify it</a:t>
            </a:r>
            <a:r>
              <a:rPr lang="en-US" sz="1200" b="0" i="0" u="none" strike="noStrike" kern="1200" baseline="0" dirty="0">
                <a:solidFill>
                  <a:schemeClr val="tx1"/>
                </a:solidFill>
                <a:latin typeface="+mn-lt"/>
                <a:ea typeface="+mn-ea"/>
                <a:cs typeface="+mn-cs"/>
              </a:rPr>
              <a:t>. And so</a:t>
            </a:r>
          </a:p>
          <a:p>
            <a:r>
              <a:rPr lang="en-US" sz="1200" b="0" i="0" u="none" strike="noStrike" kern="1200" baseline="0" dirty="0">
                <a:solidFill>
                  <a:schemeClr val="tx1"/>
                </a:solidFill>
                <a:latin typeface="+mn-lt"/>
                <a:ea typeface="+mn-ea"/>
                <a:cs typeface="+mn-cs"/>
              </a:rPr>
              <a:t>even if the Merkle tree contains a very large number of blocks, we can still prove membership in a relatively short time. Verification thus runs in time and space that’s logarithmic in the number of nodes in the tree.</a:t>
            </a:r>
          </a:p>
        </p:txBody>
      </p:sp>
      <p:sp>
        <p:nvSpPr>
          <p:cNvPr id="4" name="Slide Number Placeholder 3"/>
          <p:cNvSpPr>
            <a:spLocks noGrp="1"/>
          </p:cNvSpPr>
          <p:nvPr>
            <p:ph type="sldNum" sz="quarter" idx="5"/>
          </p:nvPr>
        </p:nvSpPr>
        <p:spPr/>
        <p:txBody>
          <a:bodyPr/>
          <a:lstStyle/>
          <a:p>
            <a:fld id="{DED491D0-8E1B-49C7-849B-A28568D94497}" type="slidenum">
              <a:rPr lang="he-IL" smtClean="0"/>
              <a:t>12</a:t>
            </a:fld>
            <a:endParaRPr lang="he-IL"/>
          </a:p>
        </p:txBody>
      </p:sp>
    </p:spTree>
    <p:extLst>
      <p:ext uri="{BB962C8B-B14F-4D97-AF65-F5344CB8AC3E}">
        <p14:creationId xmlns:p14="http://schemas.microsoft.com/office/powerpoint/2010/main" val="4005937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ED491D0-8E1B-49C7-849B-A28568D94497}" type="slidenum">
              <a:rPr lang="he-IL" smtClean="0"/>
              <a:t>14</a:t>
            </a:fld>
            <a:endParaRPr lang="he-IL"/>
          </a:p>
        </p:txBody>
      </p:sp>
    </p:spTree>
    <p:extLst>
      <p:ext uri="{BB962C8B-B14F-4D97-AF65-F5344CB8AC3E}">
        <p14:creationId xmlns:p14="http://schemas.microsoft.com/office/powerpoint/2010/main" val="79468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DED491D0-8E1B-49C7-849B-A28568D94497}" type="slidenum">
              <a:rPr lang="he-IL" smtClean="0"/>
              <a:t>16</a:t>
            </a:fld>
            <a:endParaRPr lang="he-IL"/>
          </a:p>
        </p:txBody>
      </p:sp>
    </p:spTree>
    <p:extLst>
      <p:ext uri="{BB962C8B-B14F-4D97-AF65-F5344CB8AC3E}">
        <p14:creationId xmlns:p14="http://schemas.microsoft.com/office/powerpoint/2010/main" val="4283567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CCC1716D-4B93-40D7-B30D-3867A94F0A82}" type="datetime1">
              <a:rPr lang="en-US" smtClean="0"/>
              <a:t>5/30/2020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r>
              <a:rPr lang="en-US"/>
              <a:t>based on Bitcoin and Cryptocurrency Technologies published by Princeton University Press in 2016.</a:t>
            </a:r>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E550E10-6919-4E09-B5F3-19BAC203196D}" type="datetime1">
              <a:rPr lang="en-US" smtClean="0"/>
              <a:t>5/30/2020</a:t>
            </a:fld>
            <a:endParaRPr/>
          </a:p>
        </p:txBody>
      </p:sp>
      <p:sp>
        <p:nvSpPr>
          <p:cNvPr id="5" name="Footer Placeholder 4"/>
          <p:cNvSpPr>
            <a:spLocks noGrp="1"/>
          </p:cNvSpPr>
          <p:nvPr>
            <p:ph type="ftr" sz="quarter" idx="11"/>
          </p:nvPr>
        </p:nvSpPr>
        <p:spPr/>
        <p:txBody>
          <a:bodyPr/>
          <a:lstStyle/>
          <a:p>
            <a:r>
              <a:rPr lang="en-US"/>
              <a:t>based on Bitcoin and Cryptocurrency Technologies published by Princeton University Press in 2016.</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3BB0AE37-1104-4BE7-A2EF-43BFA91BC609}" type="datetime1">
              <a:rPr lang="en-US" smtClean="0"/>
              <a:t>5/30/2020</a:t>
            </a:fld>
            <a:endParaRPr/>
          </a:p>
        </p:txBody>
      </p:sp>
      <p:sp>
        <p:nvSpPr>
          <p:cNvPr id="5" name="Footer Placeholder 4"/>
          <p:cNvSpPr>
            <a:spLocks noGrp="1"/>
          </p:cNvSpPr>
          <p:nvPr>
            <p:ph type="ftr" sz="quarter" idx="11"/>
          </p:nvPr>
        </p:nvSpPr>
        <p:spPr>
          <a:xfrm>
            <a:off x="2382374" y="6356350"/>
            <a:ext cx="5687786" cy="365125"/>
          </a:xfrm>
        </p:spPr>
        <p:txBody>
          <a:bodyPr/>
          <a:lstStyle/>
          <a:p>
            <a:r>
              <a:rPr lang="en-US"/>
              <a:t>based on Bitcoin and Cryptocurrency Technologies published by Princeton University Press in 2016.</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D6167E-A0D6-46F0-9230-E96EF7C484AF}" type="datetime1">
              <a:rPr lang="en-US" smtClean="0"/>
              <a:t>5/30/2020</a:t>
            </a:fld>
            <a:endParaRPr/>
          </a:p>
        </p:txBody>
      </p:sp>
      <p:sp>
        <p:nvSpPr>
          <p:cNvPr id="5" name="Footer Placeholder 4"/>
          <p:cNvSpPr>
            <a:spLocks noGrp="1"/>
          </p:cNvSpPr>
          <p:nvPr>
            <p:ph type="ftr" sz="quarter" idx="11"/>
          </p:nvPr>
        </p:nvSpPr>
        <p:spPr/>
        <p:txBody>
          <a:bodyPr/>
          <a:lstStyle/>
          <a:p>
            <a:r>
              <a:rPr lang="en-US"/>
              <a:t>based on Bitcoin and Cryptocurrency Technologies published by Princeton University Press in 2016.</a:t>
            </a:r>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39DD7EA0-4596-431C-82A6-9F197353EF37}" type="datetime1">
              <a:rPr lang="en-US" smtClean="0"/>
              <a:t>5/30/2020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r>
              <a:rPr lang="en-US"/>
              <a:t>based on Bitcoin and Cryptocurrency Technologies published by Princeton University Press in 2016.</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E271873-F4EF-4913-AF5F-6161B0B92E84}" type="datetime1">
              <a:rPr lang="en-US" smtClean="0"/>
              <a:t>5/30/2020</a:t>
            </a:fld>
            <a:endParaRPr/>
          </a:p>
        </p:txBody>
      </p:sp>
      <p:sp>
        <p:nvSpPr>
          <p:cNvPr id="6" name="Footer Placeholder 5"/>
          <p:cNvSpPr>
            <a:spLocks noGrp="1"/>
          </p:cNvSpPr>
          <p:nvPr>
            <p:ph type="ftr" sz="quarter" idx="11"/>
          </p:nvPr>
        </p:nvSpPr>
        <p:spPr/>
        <p:txBody>
          <a:bodyPr/>
          <a:lstStyle/>
          <a:p>
            <a:r>
              <a:rPr lang="en-US"/>
              <a:t>based on Bitcoin and Cryptocurrency Technologies published by Princeton University Press in 2016.</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8F697BE-B7B1-40E8-835F-3017BE804278}" type="datetime1">
              <a:rPr lang="en-US" smtClean="0"/>
              <a:t>5/30/2020</a:t>
            </a:fld>
            <a:endParaRPr/>
          </a:p>
        </p:txBody>
      </p:sp>
      <p:sp>
        <p:nvSpPr>
          <p:cNvPr id="8" name="Footer Placeholder 7"/>
          <p:cNvSpPr>
            <a:spLocks noGrp="1"/>
          </p:cNvSpPr>
          <p:nvPr>
            <p:ph type="ftr" sz="quarter" idx="11"/>
          </p:nvPr>
        </p:nvSpPr>
        <p:spPr/>
        <p:txBody>
          <a:bodyPr/>
          <a:lstStyle/>
          <a:p>
            <a:r>
              <a:rPr lang="en-US"/>
              <a:t>based on Bitcoin and Cryptocurrency Technologies published by Princeton University Press in 2016.</a:t>
            </a:r>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3532C43E-8611-4A79-9410-627CC3F74264}" type="datetime1">
              <a:rPr lang="en-US" smtClean="0"/>
              <a:t>5/30/2020</a:t>
            </a:fld>
            <a:endParaRPr/>
          </a:p>
        </p:txBody>
      </p:sp>
      <p:sp>
        <p:nvSpPr>
          <p:cNvPr id="4" name="Footer Placeholder 3"/>
          <p:cNvSpPr>
            <a:spLocks noGrp="1"/>
          </p:cNvSpPr>
          <p:nvPr>
            <p:ph type="ftr" sz="quarter" idx="11"/>
          </p:nvPr>
        </p:nvSpPr>
        <p:spPr/>
        <p:txBody>
          <a:bodyPr/>
          <a:lstStyle/>
          <a:p>
            <a:r>
              <a:rPr lang="en-US"/>
              <a:t>based on Bitcoin and Cryptocurrency Technologies published by Princeton University Press in 2016.</a:t>
            </a:r>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F08E32-4230-4CE1-A38E-F59E84C12637}" type="datetime1">
              <a:rPr lang="en-US" smtClean="0"/>
              <a:t>5/30/2020</a:t>
            </a:fld>
            <a:endParaRPr/>
          </a:p>
        </p:txBody>
      </p:sp>
      <p:sp>
        <p:nvSpPr>
          <p:cNvPr id="3" name="Footer Placeholder 2"/>
          <p:cNvSpPr>
            <a:spLocks noGrp="1"/>
          </p:cNvSpPr>
          <p:nvPr>
            <p:ph type="ftr" sz="quarter" idx="11"/>
          </p:nvPr>
        </p:nvSpPr>
        <p:spPr/>
        <p:txBody>
          <a:bodyPr/>
          <a:lstStyle/>
          <a:p>
            <a:r>
              <a:rPr lang="en-US"/>
              <a:t>based on Bitcoin and Cryptocurrency Technologies published by Princeton University Press in 2016.</a:t>
            </a:r>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68C4966-971C-48D7-B72E-485A0C416935}" type="datetime1">
              <a:rPr lang="en-US" smtClean="0"/>
              <a:t>5/30/2020</a:t>
            </a:fld>
            <a:endParaRPr/>
          </a:p>
        </p:txBody>
      </p:sp>
      <p:sp>
        <p:nvSpPr>
          <p:cNvPr id="6" name="Footer Placeholder 5"/>
          <p:cNvSpPr>
            <a:spLocks noGrp="1"/>
          </p:cNvSpPr>
          <p:nvPr>
            <p:ph type="ftr" sz="quarter" idx="11"/>
          </p:nvPr>
        </p:nvSpPr>
        <p:spPr/>
        <p:txBody>
          <a:bodyPr/>
          <a:lstStyle/>
          <a:p>
            <a:r>
              <a:rPr lang="en-US"/>
              <a:t>based on Bitcoin and Cryptocurrency Technologies published by Princeton University Press in 2016.</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D03B16EE-C84E-4BA4-AB4D-5A21CDAA4A63}" type="datetime1">
              <a:rPr lang="en-US" smtClean="0"/>
              <a:t>5/30/2020</a:t>
            </a:fld>
            <a:endParaRPr/>
          </a:p>
        </p:txBody>
      </p:sp>
      <p:sp>
        <p:nvSpPr>
          <p:cNvPr id="6" name="Footer Placeholder 5"/>
          <p:cNvSpPr>
            <a:spLocks noGrp="1"/>
          </p:cNvSpPr>
          <p:nvPr>
            <p:ph type="ftr" sz="quarter" idx="11"/>
          </p:nvPr>
        </p:nvSpPr>
        <p:spPr/>
        <p:txBody>
          <a:bodyPr/>
          <a:lstStyle/>
          <a:p>
            <a:r>
              <a:rPr lang="en-US"/>
              <a:t>based on Bitcoin and Cryptocurrency Technologies published by Princeton University Press in 2016.</a:t>
            </a:r>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37C13670-548A-46CE-AAD8-5C9A7DFD7526}" type="datetime1">
              <a:rPr lang="en-US" smtClean="0"/>
              <a:t>5/30/2020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r>
              <a:rPr lang="en-US"/>
              <a:t>based on Bitcoin and Cryptocurrency Technologies published by Princeton University Press in 2016.</a:t>
            </a: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1"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r" defTabSz="914400" rtl="1"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r" defTabSz="914400" rtl="1"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r" defTabSz="914400" rtl="1"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wikipedia.org/wiki/PKCS"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n.bitcoin.it/wiki/Genesis_block"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5199" y="1608463"/>
            <a:ext cx="8500062" cy="1665360"/>
          </a:xfrm>
        </p:spPr>
        <p:txBody>
          <a:bodyPr>
            <a:normAutofit fontScale="90000"/>
          </a:bodyPr>
          <a:lstStyle/>
          <a:p>
            <a:r>
              <a:rPr lang="en-US" dirty="0"/>
              <a:t>Cryptocurrency and Blockchain </a:t>
            </a:r>
          </a:p>
        </p:txBody>
      </p:sp>
      <p:sp>
        <p:nvSpPr>
          <p:cNvPr id="3" name="Subtitle 2"/>
          <p:cNvSpPr>
            <a:spLocks noGrp="1"/>
          </p:cNvSpPr>
          <p:nvPr>
            <p:ph type="subTitle" idx="1"/>
          </p:nvPr>
        </p:nvSpPr>
        <p:spPr/>
        <p:txBody>
          <a:bodyPr/>
          <a:lstStyle/>
          <a:p>
            <a:r>
              <a:rPr lang="en-US" dirty="0"/>
              <a:t>Presents: </a:t>
            </a:r>
            <a:r>
              <a:rPr lang="en-US" dirty="0" err="1"/>
              <a:t>Evyatar</a:t>
            </a:r>
            <a:r>
              <a:rPr lang="en-US" dirty="0"/>
              <a:t> Hai &amp; Lior Reinitz.</a:t>
            </a:r>
          </a:p>
          <a:p>
            <a:r>
              <a:rPr lang="en-US" dirty="0"/>
              <a:t>Moderator: Professor Dani Kotler.</a:t>
            </a:r>
          </a:p>
        </p:txBody>
      </p:sp>
      <p:pic>
        <p:nvPicPr>
          <p:cNvPr id="7" name="Picture 6" descr="A drawing of a cartoon character&#10;&#10;Description automatically generated">
            <a:extLst>
              <a:ext uri="{FF2B5EF4-FFF2-40B4-BE49-F238E27FC236}">
                <a16:creationId xmlns:a16="http://schemas.microsoft.com/office/drawing/2014/main" id="{F8E3E2C9-D003-4E88-8718-FE8683762F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5911" y="2613547"/>
            <a:ext cx="2020277" cy="1619235"/>
          </a:xfrm>
          <a:prstGeom prst="rect">
            <a:avLst/>
          </a:prstGeom>
        </p:spPr>
      </p:pic>
      <p:pic>
        <p:nvPicPr>
          <p:cNvPr id="11" name="Picture 10" descr="A close up of a logo&#10;&#10;Description automatically generated">
            <a:extLst>
              <a:ext uri="{FF2B5EF4-FFF2-40B4-BE49-F238E27FC236}">
                <a16:creationId xmlns:a16="http://schemas.microsoft.com/office/drawing/2014/main" id="{6E77517E-22AD-4FF6-B7FB-D782517272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8439" y="2613546"/>
            <a:ext cx="2020277" cy="1627293"/>
          </a:xfrm>
          <a:prstGeom prst="rect">
            <a:avLst/>
          </a:prstGeom>
        </p:spPr>
      </p:pic>
      <p:sp>
        <p:nvSpPr>
          <p:cNvPr id="4" name="Slide Number Placeholder 3">
            <a:extLst>
              <a:ext uri="{FF2B5EF4-FFF2-40B4-BE49-F238E27FC236}">
                <a16:creationId xmlns:a16="http://schemas.microsoft.com/office/drawing/2014/main" id="{9EB3CF47-BE46-4353-B921-588683E1B385}"/>
              </a:ext>
            </a:extLst>
          </p:cNvPr>
          <p:cNvSpPr>
            <a:spLocks noGrp="1"/>
          </p:cNvSpPr>
          <p:nvPr>
            <p:ph type="sldNum" sz="quarter" idx="12"/>
          </p:nvPr>
        </p:nvSpPr>
        <p:spPr/>
        <p:txBody>
          <a:bodyPr/>
          <a:lstStyle/>
          <a:p>
            <a:fld id="{BD266BE7-899D-4075-917F-DBDE33B6B692}" type="slidenum">
              <a:rPr lang="en-US" smtClean="0"/>
              <a:pPr/>
              <a:t>1</a:t>
            </a:fld>
            <a:endParaRPr lang="en-US"/>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6FD2DF6-7613-4B89-8B42-6A64C50A9295}"/>
              </a:ext>
            </a:extLst>
          </p:cNvPr>
          <p:cNvSpPr>
            <a:spLocks noGrp="1"/>
          </p:cNvSpPr>
          <p:nvPr>
            <p:ph type="title"/>
          </p:nvPr>
        </p:nvSpPr>
        <p:spPr/>
        <p:txBody>
          <a:bodyPr/>
          <a:lstStyle/>
          <a:p>
            <a:pPr algn="ctr"/>
            <a:r>
              <a:rPr lang="en-US" b="1" dirty="0"/>
              <a:t>Hash pointers in the simulator(2)</a:t>
            </a:r>
            <a:endParaRPr lang="he-IL" b="1" dirty="0"/>
          </a:p>
        </p:txBody>
      </p:sp>
      <p:sp>
        <p:nvSpPr>
          <p:cNvPr id="3" name="מציין מיקום תוכן 2">
            <a:extLst>
              <a:ext uri="{FF2B5EF4-FFF2-40B4-BE49-F238E27FC236}">
                <a16:creationId xmlns:a16="http://schemas.microsoft.com/office/drawing/2014/main" id="{459B8484-874B-404C-BB67-8BE63284962A}"/>
              </a:ext>
            </a:extLst>
          </p:cNvPr>
          <p:cNvSpPr>
            <a:spLocks noGrp="1"/>
          </p:cNvSpPr>
          <p:nvPr>
            <p:ph idx="1"/>
          </p:nvPr>
        </p:nvSpPr>
        <p:spPr>
          <a:xfrm>
            <a:off x="8375022" y="1955259"/>
            <a:ext cx="3807425" cy="4250988"/>
          </a:xfrm>
        </p:spPr>
        <p:txBody>
          <a:bodyPr/>
          <a:lstStyle/>
          <a:p>
            <a:pPr marL="0" indent="0" algn="l">
              <a:buNone/>
            </a:pPr>
            <a:r>
              <a:rPr lang="en-US" dirty="0"/>
              <a:t>We can see that the hash pointer, point to the previous block.</a:t>
            </a:r>
          </a:p>
          <a:p>
            <a:pPr marL="0" indent="0" algn="l">
              <a:buNone/>
            </a:pPr>
            <a:r>
              <a:rPr lang="en-US" dirty="0"/>
              <a:t>The first one is the genesis block, so its doesn’t point of anything. </a:t>
            </a:r>
            <a:endParaRPr lang="he-IL" dirty="0"/>
          </a:p>
        </p:txBody>
      </p:sp>
      <p:sp>
        <p:nvSpPr>
          <p:cNvPr id="5" name="מציין מיקום של מספר שקופית 4">
            <a:extLst>
              <a:ext uri="{FF2B5EF4-FFF2-40B4-BE49-F238E27FC236}">
                <a16:creationId xmlns:a16="http://schemas.microsoft.com/office/drawing/2014/main" id="{5062E2E4-C851-4A78-BC7E-BB2876B28544}"/>
              </a:ext>
            </a:extLst>
          </p:cNvPr>
          <p:cNvSpPr>
            <a:spLocks noGrp="1"/>
          </p:cNvSpPr>
          <p:nvPr>
            <p:ph type="sldNum" sz="quarter" idx="12"/>
          </p:nvPr>
        </p:nvSpPr>
        <p:spPr/>
        <p:txBody>
          <a:bodyPr/>
          <a:lstStyle/>
          <a:p>
            <a:fld id="{BD266BE7-899D-4075-917F-DBDE33B6B692}" type="slidenum">
              <a:rPr lang="he-IL" smtClean="0"/>
              <a:t>10</a:t>
            </a:fld>
            <a:endParaRPr lang="he-IL"/>
          </a:p>
        </p:txBody>
      </p:sp>
      <p:pic>
        <p:nvPicPr>
          <p:cNvPr id="6" name="תמונה 5">
            <a:extLst>
              <a:ext uri="{FF2B5EF4-FFF2-40B4-BE49-F238E27FC236}">
                <a16:creationId xmlns:a16="http://schemas.microsoft.com/office/drawing/2014/main" id="{F52D4E1F-1014-4DAF-8D6E-BCD0D658EE6E}"/>
              </a:ext>
            </a:extLst>
          </p:cNvPr>
          <p:cNvPicPr>
            <a:picLocks noChangeAspect="1"/>
          </p:cNvPicPr>
          <p:nvPr/>
        </p:nvPicPr>
        <p:blipFill>
          <a:blip r:embed="rId2"/>
          <a:stretch>
            <a:fillRect/>
          </a:stretch>
        </p:blipFill>
        <p:spPr>
          <a:xfrm>
            <a:off x="0" y="1840788"/>
            <a:ext cx="8200591" cy="5017212"/>
          </a:xfrm>
          <a:prstGeom prst="rect">
            <a:avLst/>
          </a:prstGeom>
        </p:spPr>
      </p:pic>
      <p:cxnSp>
        <p:nvCxnSpPr>
          <p:cNvPr id="8" name="מחבר: מעוקל 7">
            <a:extLst>
              <a:ext uri="{FF2B5EF4-FFF2-40B4-BE49-F238E27FC236}">
                <a16:creationId xmlns:a16="http://schemas.microsoft.com/office/drawing/2014/main" id="{AC60470B-D6C0-4909-AAED-0AA4BF72A6D4}"/>
              </a:ext>
            </a:extLst>
          </p:cNvPr>
          <p:cNvCxnSpPr>
            <a:cxnSpLocks/>
          </p:cNvCxnSpPr>
          <p:nvPr/>
        </p:nvCxnSpPr>
        <p:spPr>
          <a:xfrm rot="16200000" flipV="1">
            <a:off x="6802067" y="5294276"/>
            <a:ext cx="1074910" cy="204285"/>
          </a:xfrm>
          <a:prstGeom prst="curvedConnector3">
            <a:avLst>
              <a:gd name="adj1" fmla="val 10158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מחבר: מעוקל 10">
            <a:extLst>
              <a:ext uri="{FF2B5EF4-FFF2-40B4-BE49-F238E27FC236}">
                <a16:creationId xmlns:a16="http://schemas.microsoft.com/office/drawing/2014/main" id="{B28C50D9-78B8-4EF4-A449-E44DE0C262D9}"/>
              </a:ext>
            </a:extLst>
          </p:cNvPr>
          <p:cNvCxnSpPr>
            <a:cxnSpLocks/>
          </p:cNvCxnSpPr>
          <p:nvPr/>
        </p:nvCxnSpPr>
        <p:spPr>
          <a:xfrm rot="16200000" flipV="1">
            <a:off x="6819089" y="4036979"/>
            <a:ext cx="1050588" cy="214008"/>
          </a:xfrm>
          <a:prstGeom prst="curvedConnector3">
            <a:avLst>
              <a:gd name="adj1" fmla="val 100926"/>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מחבר: מעוקל 13">
            <a:extLst>
              <a:ext uri="{FF2B5EF4-FFF2-40B4-BE49-F238E27FC236}">
                <a16:creationId xmlns:a16="http://schemas.microsoft.com/office/drawing/2014/main" id="{9AA6CAA8-0F7D-482D-9B32-04C46ED30DE4}"/>
              </a:ext>
            </a:extLst>
          </p:cNvPr>
          <p:cNvCxnSpPr>
            <a:cxnSpLocks/>
          </p:cNvCxnSpPr>
          <p:nvPr/>
        </p:nvCxnSpPr>
        <p:spPr>
          <a:xfrm rot="16200000" flipV="1">
            <a:off x="6806932" y="2794270"/>
            <a:ext cx="1065180" cy="204281"/>
          </a:xfrm>
          <a:prstGeom prst="curvedConnector3">
            <a:avLst>
              <a:gd name="adj1" fmla="val 100228"/>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08901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7EF6-FDDB-4EA5-9D80-E5432D54910B}"/>
              </a:ext>
            </a:extLst>
          </p:cNvPr>
          <p:cNvSpPr>
            <a:spLocks noGrp="1"/>
          </p:cNvSpPr>
          <p:nvPr>
            <p:ph type="title"/>
          </p:nvPr>
        </p:nvSpPr>
        <p:spPr>
          <a:xfrm>
            <a:off x="1280160" y="466343"/>
            <a:ext cx="9628632" cy="1362113"/>
          </a:xfrm>
        </p:spPr>
        <p:txBody>
          <a:bodyPr anchor="ctr">
            <a:normAutofit/>
          </a:bodyPr>
          <a:lstStyle/>
          <a:p>
            <a:pPr algn="ctr"/>
            <a:r>
              <a:rPr lang="en-US" b="1" dirty="0"/>
              <a:t>Hash Pointers and Data Structures (4)</a:t>
            </a:r>
            <a:br>
              <a:rPr lang="he-IL" b="1" dirty="0"/>
            </a:br>
            <a:endParaRPr lang="he-IL" b="1" dirty="0"/>
          </a:p>
        </p:txBody>
      </p:sp>
      <p:sp>
        <p:nvSpPr>
          <p:cNvPr id="7" name="TextBox 6">
            <a:extLst>
              <a:ext uri="{FF2B5EF4-FFF2-40B4-BE49-F238E27FC236}">
                <a16:creationId xmlns:a16="http://schemas.microsoft.com/office/drawing/2014/main" id="{A975C5E2-FCB2-4AB4-95D5-C4A9FADFA2EB}"/>
              </a:ext>
            </a:extLst>
          </p:cNvPr>
          <p:cNvSpPr txBox="1"/>
          <p:nvPr/>
        </p:nvSpPr>
        <p:spPr>
          <a:xfrm>
            <a:off x="173736" y="2215465"/>
            <a:ext cx="8985152" cy="369332"/>
          </a:xfrm>
          <a:prstGeom prst="rect">
            <a:avLst/>
          </a:prstGeom>
          <a:noFill/>
        </p:spPr>
        <p:txBody>
          <a:bodyPr wrap="none" rtlCol="1">
            <a:spAutoFit/>
          </a:bodyPr>
          <a:lstStyle/>
          <a:p>
            <a:pPr marL="285750" indent="-285750">
              <a:buFont typeface="Arial" panose="020B0604020202020204" pitchFamily="34" charset="0"/>
              <a:buChar char="•"/>
            </a:pPr>
            <a:r>
              <a:rPr lang="en-US" dirty="0"/>
              <a:t>A binary tree with hash pointers is known as a </a:t>
            </a:r>
            <a:r>
              <a:rPr lang="en-US" b="1" i="1" dirty="0"/>
              <a:t>Merkle tree </a:t>
            </a:r>
            <a:r>
              <a:rPr lang="en-US" dirty="0"/>
              <a:t>, after its inventor Ralph Merkle.</a:t>
            </a:r>
            <a:endParaRPr lang="he-IL" dirty="0"/>
          </a:p>
        </p:txBody>
      </p:sp>
      <p:pic>
        <p:nvPicPr>
          <p:cNvPr id="4" name="Picture 3" descr="A picture containing white, clock, drawing&#10;&#10;Description automatically generated">
            <a:extLst>
              <a:ext uri="{FF2B5EF4-FFF2-40B4-BE49-F238E27FC236}">
                <a16:creationId xmlns:a16="http://schemas.microsoft.com/office/drawing/2014/main" id="{775672C5-AC42-49E9-87BA-EC7028DE9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076" y="2560545"/>
            <a:ext cx="7268589" cy="3820058"/>
          </a:xfrm>
          <a:prstGeom prst="rect">
            <a:avLst/>
          </a:prstGeom>
        </p:spPr>
      </p:pic>
      <p:sp>
        <p:nvSpPr>
          <p:cNvPr id="3" name="Slide Number Placeholder 2">
            <a:extLst>
              <a:ext uri="{FF2B5EF4-FFF2-40B4-BE49-F238E27FC236}">
                <a16:creationId xmlns:a16="http://schemas.microsoft.com/office/drawing/2014/main" id="{13635E1C-256F-4F6A-8982-E1E7B00C45E6}"/>
              </a:ext>
            </a:extLst>
          </p:cNvPr>
          <p:cNvSpPr>
            <a:spLocks noGrp="1"/>
          </p:cNvSpPr>
          <p:nvPr>
            <p:ph type="sldNum" sz="quarter" idx="12"/>
          </p:nvPr>
        </p:nvSpPr>
        <p:spPr/>
        <p:txBody>
          <a:bodyPr/>
          <a:lstStyle/>
          <a:p>
            <a:fld id="{BD266BE7-899D-4075-917F-DBDE33B6B692}" type="slidenum">
              <a:rPr lang="he-IL" smtClean="0"/>
              <a:t>11</a:t>
            </a:fld>
            <a:endParaRPr lang="he-IL"/>
          </a:p>
        </p:txBody>
      </p:sp>
      <p:sp>
        <p:nvSpPr>
          <p:cNvPr id="5" name="Footer Placeholder 4">
            <a:extLst>
              <a:ext uri="{FF2B5EF4-FFF2-40B4-BE49-F238E27FC236}">
                <a16:creationId xmlns:a16="http://schemas.microsoft.com/office/drawing/2014/main" id="{C533152D-7D4C-42BE-B0CC-987A9E4AE8E2}"/>
              </a:ext>
            </a:extLst>
          </p:cNvPr>
          <p:cNvSpPr>
            <a:spLocks noGrp="1"/>
          </p:cNvSpPr>
          <p:nvPr>
            <p:ph type="ftr" sz="quarter" idx="11"/>
          </p:nvPr>
        </p:nvSpPr>
        <p:spPr>
          <a:xfrm>
            <a:off x="1906859" y="6356350"/>
            <a:ext cx="7033034"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187069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7EF6-FDDB-4EA5-9D80-E5432D54910B}"/>
              </a:ext>
            </a:extLst>
          </p:cNvPr>
          <p:cNvSpPr>
            <a:spLocks noGrp="1"/>
          </p:cNvSpPr>
          <p:nvPr>
            <p:ph type="title"/>
          </p:nvPr>
        </p:nvSpPr>
        <p:spPr>
          <a:xfrm>
            <a:off x="1280160" y="466343"/>
            <a:ext cx="9628632" cy="1362113"/>
          </a:xfrm>
        </p:spPr>
        <p:txBody>
          <a:bodyPr anchor="ctr">
            <a:normAutofit/>
          </a:bodyPr>
          <a:lstStyle/>
          <a:p>
            <a:pPr algn="ctr"/>
            <a:r>
              <a:rPr lang="en-US" b="1" dirty="0"/>
              <a:t>Hash Pointers and Data Structures (5)</a:t>
            </a:r>
            <a:br>
              <a:rPr lang="he-IL" b="1" dirty="0"/>
            </a:br>
            <a:endParaRPr lang="he-IL" b="1" dirty="0"/>
          </a:p>
        </p:txBody>
      </p:sp>
      <p:pic>
        <p:nvPicPr>
          <p:cNvPr id="6" name="Picture 5" descr="A picture containing clock&#10;&#10;Description automatically generated">
            <a:extLst>
              <a:ext uri="{FF2B5EF4-FFF2-40B4-BE49-F238E27FC236}">
                <a16:creationId xmlns:a16="http://schemas.microsoft.com/office/drawing/2014/main" id="{AD2EE836-5824-4D17-9C90-18A19EA65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481" y="3514595"/>
            <a:ext cx="3091058" cy="2877062"/>
          </a:xfrm>
          <a:prstGeom prst="rect">
            <a:avLst/>
          </a:prstGeom>
        </p:spPr>
      </p:pic>
      <p:sp>
        <p:nvSpPr>
          <p:cNvPr id="8" name="TextBox 7">
            <a:extLst>
              <a:ext uri="{FF2B5EF4-FFF2-40B4-BE49-F238E27FC236}">
                <a16:creationId xmlns:a16="http://schemas.microsoft.com/office/drawing/2014/main" id="{90C2CF60-6B6F-471E-B685-98011F15C366}"/>
              </a:ext>
            </a:extLst>
          </p:cNvPr>
          <p:cNvSpPr txBox="1"/>
          <p:nvPr/>
        </p:nvSpPr>
        <p:spPr>
          <a:xfrm>
            <a:off x="1019326" y="2116147"/>
            <a:ext cx="11172674" cy="1477328"/>
          </a:xfrm>
          <a:prstGeom prst="rect">
            <a:avLst/>
          </a:prstGeom>
          <a:noFill/>
        </p:spPr>
        <p:txBody>
          <a:bodyPr wrap="none" rtlCol="1">
            <a:spAutoFit/>
          </a:bodyPr>
          <a:lstStyle/>
          <a:p>
            <a:pPr marL="285750" indent="-285750">
              <a:buFont typeface="Arial" panose="020B0604020202020204" pitchFamily="34" charset="0"/>
              <a:buChar char="•"/>
            </a:pPr>
            <a:r>
              <a:rPr lang="en-US" b="1" i="1" dirty="0"/>
              <a:t>Proof of membership. </a:t>
            </a:r>
            <a:r>
              <a:rPr lang="en-US" dirty="0"/>
              <a:t>To prove that a data block is included in the tree, one </a:t>
            </a:r>
            <a:r>
              <a:rPr lang="en-US" b="1" dirty="0"/>
              <a:t>only needs to</a:t>
            </a:r>
          </a:p>
          <a:p>
            <a:r>
              <a:rPr lang="en-US" b="1" dirty="0"/>
              <a:t>show the blocks in the path from that data block to the root.</a:t>
            </a:r>
          </a:p>
          <a:p>
            <a:endParaRPr lang="en-US" dirty="0"/>
          </a:p>
          <a:p>
            <a:pPr marL="285750" indent="-285750">
              <a:buFont typeface="Arial" panose="020B0604020202020204" pitchFamily="34" charset="0"/>
              <a:buChar char="•"/>
            </a:pPr>
            <a:r>
              <a:rPr lang="en-US" dirty="0"/>
              <a:t> If there are </a:t>
            </a:r>
            <a:r>
              <a:rPr lang="en-US" i="1" dirty="0"/>
              <a:t>n </a:t>
            </a:r>
            <a:r>
              <a:rPr lang="en-US" dirty="0"/>
              <a:t>nodes in the tree, only about </a:t>
            </a:r>
            <a:r>
              <a:rPr lang="en-US" i="1" dirty="0"/>
              <a:t>log(n) </a:t>
            </a:r>
            <a:r>
              <a:rPr lang="en-US" dirty="0"/>
              <a:t>items need to be shown.</a:t>
            </a:r>
          </a:p>
          <a:p>
            <a:r>
              <a:rPr lang="en-US" dirty="0"/>
              <a:t> And since each step just requires computing the hash of the child block, it takes about </a:t>
            </a:r>
            <a:r>
              <a:rPr lang="en-US" b="1" i="1" dirty="0"/>
              <a:t>log(n) </a:t>
            </a:r>
            <a:r>
              <a:rPr lang="en-US" b="1" dirty="0"/>
              <a:t>time for us to verify it.</a:t>
            </a:r>
            <a:endParaRPr lang="he-IL" dirty="0"/>
          </a:p>
        </p:txBody>
      </p:sp>
      <p:sp>
        <p:nvSpPr>
          <p:cNvPr id="3" name="Slide Number Placeholder 2">
            <a:extLst>
              <a:ext uri="{FF2B5EF4-FFF2-40B4-BE49-F238E27FC236}">
                <a16:creationId xmlns:a16="http://schemas.microsoft.com/office/drawing/2014/main" id="{A75C8351-C22A-4275-BB71-D25A40959715}"/>
              </a:ext>
            </a:extLst>
          </p:cNvPr>
          <p:cNvSpPr>
            <a:spLocks noGrp="1"/>
          </p:cNvSpPr>
          <p:nvPr>
            <p:ph type="sldNum" sz="quarter" idx="12"/>
          </p:nvPr>
        </p:nvSpPr>
        <p:spPr/>
        <p:txBody>
          <a:bodyPr/>
          <a:lstStyle/>
          <a:p>
            <a:fld id="{BD266BE7-899D-4075-917F-DBDE33B6B692}" type="slidenum">
              <a:rPr lang="he-IL" smtClean="0"/>
              <a:t>12</a:t>
            </a:fld>
            <a:endParaRPr lang="he-IL"/>
          </a:p>
        </p:txBody>
      </p:sp>
      <p:sp>
        <p:nvSpPr>
          <p:cNvPr id="4" name="Footer Placeholder 3">
            <a:extLst>
              <a:ext uri="{FF2B5EF4-FFF2-40B4-BE49-F238E27FC236}">
                <a16:creationId xmlns:a16="http://schemas.microsoft.com/office/drawing/2014/main" id="{C90EDB15-771D-413C-ACF6-DDC08E247808}"/>
              </a:ext>
            </a:extLst>
          </p:cNvPr>
          <p:cNvSpPr>
            <a:spLocks noGrp="1"/>
          </p:cNvSpPr>
          <p:nvPr>
            <p:ph type="ftr" sz="quarter" idx="11"/>
          </p:nvPr>
        </p:nvSpPr>
        <p:spPr>
          <a:xfrm>
            <a:off x="802888" y="6356350"/>
            <a:ext cx="8137005"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344585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D73A9A6-E003-4134-B7A6-7C35446694CA}"/>
              </a:ext>
            </a:extLst>
          </p:cNvPr>
          <p:cNvSpPr>
            <a:spLocks noGrp="1"/>
          </p:cNvSpPr>
          <p:nvPr>
            <p:ph type="title"/>
          </p:nvPr>
        </p:nvSpPr>
        <p:spPr/>
        <p:txBody>
          <a:bodyPr/>
          <a:lstStyle/>
          <a:p>
            <a:pPr algn="ctr"/>
            <a:r>
              <a:rPr lang="en-US" b="1" dirty="0"/>
              <a:t>Merkle tree example for 16 transaction</a:t>
            </a:r>
            <a:endParaRPr lang="he-IL" b="1" dirty="0"/>
          </a:p>
        </p:txBody>
      </p:sp>
      <p:sp>
        <p:nvSpPr>
          <p:cNvPr id="5" name="מציין מיקום של מספר שקופית 4">
            <a:extLst>
              <a:ext uri="{FF2B5EF4-FFF2-40B4-BE49-F238E27FC236}">
                <a16:creationId xmlns:a16="http://schemas.microsoft.com/office/drawing/2014/main" id="{1868678B-2257-446D-B099-5375085CB6B1}"/>
              </a:ext>
            </a:extLst>
          </p:cNvPr>
          <p:cNvSpPr>
            <a:spLocks noGrp="1"/>
          </p:cNvSpPr>
          <p:nvPr>
            <p:ph type="sldNum" sz="quarter" idx="12"/>
          </p:nvPr>
        </p:nvSpPr>
        <p:spPr/>
        <p:txBody>
          <a:bodyPr/>
          <a:lstStyle/>
          <a:p>
            <a:fld id="{BD266BE7-899D-4075-917F-DBDE33B6B692}" type="slidenum">
              <a:rPr lang="he-IL" smtClean="0"/>
              <a:t>13</a:t>
            </a:fld>
            <a:endParaRPr lang="he-IL"/>
          </a:p>
        </p:txBody>
      </p:sp>
      <p:sp>
        <p:nvSpPr>
          <p:cNvPr id="7" name="מלבן 6">
            <a:extLst>
              <a:ext uri="{FF2B5EF4-FFF2-40B4-BE49-F238E27FC236}">
                <a16:creationId xmlns:a16="http://schemas.microsoft.com/office/drawing/2014/main" id="{494CFB67-F012-4400-8468-B03E468280EA}"/>
              </a:ext>
            </a:extLst>
          </p:cNvPr>
          <p:cNvSpPr/>
          <p:nvPr/>
        </p:nvSpPr>
        <p:spPr>
          <a:xfrm>
            <a:off x="9160895" y="3353375"/>
            <a:ext cx="760164" cy="3622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A327A2D9-F674-47B4-95D2-9EC9E627B3A8}"/>
              </a:ext>
            </a:extLst>
          </p:cNvPr>
          <p:cNvSpPr/>
          <p:nvPr/>
        </p:nvSpPr>
        <p:spPr>
          <a:xfrm>
            <a:off x="4312784" y="3360022"/>
            <a:ext cx="760164" cy="3622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EF04BBF9-45D9-40A2-A53E-948B0DCA11E5}"/>
              </a:ext>
            </a:extLst>
          </p:cNvPr>
          <p:cNvSpPr/>
          <p:nvPr/>
        </p:nvSpPr>
        <p:spPr>
          <a:xfrm>
            <a:off x="6779829" y="3354280"/>
            <a:ext cx="760164" cy="3622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E7B109AB-639B-41E2-9DAA-A08045E3032C}"/>
              </a:ext>
            </a:extLst>
          </p:cNvPr>
          <p:cNvSpPr/>
          <p:nvPr/>
        </p:nvSpPr>
        <p:spPr>
          <a:xfrm>
            <a:off x="1186132"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10">
            <a:extLst>
              <a:ext uri="{FF2B5EF4-FFF2-40B4-BE49-F238E27FC236}">
                <a16:creationId xmlns:a16="http://schemas.microsoft.com/office/drawing/2014/main" id="{B7BCAF06-E8D0-499F-96FB-19F46958393C}"/>
              </a:ext>
            </a:extLst>
          </p:cNvPr>
          <p:cNvSpPr/>
          <p:nvPr/>
        </p:nvSpPr>
        <p:spPr>
          <a:xfrm>
            <a:off x="2005876" y="3360023"/>
            <a:ext cx="760164" cy="3622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16">
            <a:extLst>
              <a:ext uri="{FF2B5EF4-FFF2-40B4-BE49-F238E27FC236}">
                <a16:creationId xmlns:a16="http://schemas.microsoft.com/office/drawing/2014/main" id="{F6E2B7D2-21AF-4B37-A398-4317BB11CADB}"/>
              </a:ext>
            </a:extLst>
          </p:cNvPr>
          <p:cNvSpPr/>
          <p:nvPr/>
        </p:nvSpPr>
        <p:spPr>
          <a:xfrm>
            <a:off x="1542279" y="4268920"/>
            <a:ext cx="467296"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מלבן 29">
            <a:extLst>
              <a:ext uri="{FF2B5EF4-FFF2-40B4-BE49-F238E27FC236}">
                <a16:creationId xmlns:a16="http://schemas.microsoft.com/office/drawing/2014/main" id="{D51E75F3-BA83-4E98-807D-0AEB99BA8B75}"/>
              </a:ext>
            </a:extLst>
          </p:cNvPr>
          <p:cNvSpPr/>
          <p:nvPr/>
        </p:nvSpPr>
        <p:spPr>
          <a:xfrm>
            <a:off x="1772229"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מלבן 30">
            <a:extLst>
              <a:ext uri="{FF2B5EF4-FFF2-40B4-BE49-F238E27FC236}">
                <a16:creationId xmlns:a16="http://schemas.microsoft.com/office/drawing/2014/main" id="{A379B473-2263-46CF-A621-402C25402CFC}"/>
              </a:ext>
            </a:extLst>
          </p:cNvPr>
          <p:cNvSpPr/>
          <p:nvPr/>
        </p:nvSpPr>
        <p:spPr>
          <a:xfrm>
            <a:off x="2372097"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מלבן 31">
            <a:extLst>
              <a:ext uri="{FF2B5EF4-FFF2-40B4-BE49-F238E27FC236}">
                <a16:creationId xmlns:a16="http://schemas.microsoft.com/office/drawing/2014/main" id="{9A97280F-1521-40C3-AD94-0915E89B72A8}"/>
              </a:ext>
            </a:extLst>
          </p:cNvPr>
          <p:cNvSpPr/>
          <p:nvPr/>
        </p:nvSpPr>
        <p:spPr>
          <a:xfrm>
            <a:off x="2958194"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מלבן 32">
            <a:extLst>
              <a:ext uri="{FF2B5EF4-FFF2-40B4-BE49-F238E27FC236}">
                <a16:creationId xmlns:a16="http://schemas.microsoft.com/office/drawing/2014/main" id="{CFF43CAE-C352-44D4-BBF4-BCF084879CB1}"/>
              </a:ext>
            </a:extLst>
          </p:cNvPr>
          <p:cNvSpPr/>
          <p:nvPr/>
        </p:nvSpPr>
        <p:spPr>
          <a:xfrm>
            <a:off x="3584559"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מלבן 33">
            <a:extLst>
              <a:ext uri="{FF2B5EF4-FFF2-40B4-BE49-F238E27FC236}">
                <a16:creationId xmlns:a16="http://schemas.microsoft.com/office/drawing/2014/main" id="{7C708A88-374B-41A7-928F-4D7B1C4DE74F}"/>
              </a:ext>
            </a:extLst>
          </p:cNvPr>
          <p:cNvSpPr/>
          <p:nvPr/>
        </p:nvSpPr>
        <p:spPr>
          <a:xfrm>
            <a:off x="4170656"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מלבן 34">
            <a:extLst>
              <a:ext uri="{FF2B5EF4-FFF2-40B4-BE49-F238E27FC236}">
                <a16:creationId xmlns:a16="http://schemas.microsoft.com/office/drawing/2014/main" id="{0F8385C1-FE12-410D-8DCA-A890C9D6DB28}"/>
              </a:ext>
            </a:extLst>
          </p:cNvPr>
          <p:cNvSpPr/>
          <p:nvPr/>
        </p:nvSpPr>
        <p:spPr>
          <a:xfrm>
            <a:off x="4770524"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מלבן 35">
            <a:extLst>
              <a:ext uri="{FF2B5EF4-FFF2-40B4-BE49-F238E27FC236}">
                <a16:creationId xmlns:a16="http://schemas.microsoft.com/office/drawing/2014/main" id="{E1211A4B-8ED1-4932-8A5B-0A926F7EEDD5}"/>
              </a:ext>
            </a:extLst>
          </p:cNvPr>
          <p:cNvSpPr/>
          <p:nvPr/>
        </p:nvSpPr>
        <p:spPr>
          <a:xfrm>
            <a:off x="5356621"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מלבן 36">
            <a:extLst>
              <a:ext uri="{FF2B5EF4-FFF2-40B4-BE49-F238E27FC236}">
                <a16:creationId xmlns:a16="http://schemas.microsoft.com/office/drawing/2014/main" id="{7AB5B965-D436-4A4C-BA58-D0ACAE0481D7}"/>
              </a:ext>
            </a:extLst>
          </p:cNvPr>
          <p:cNvSpPr/>
          <p:nvPr/>
        </p:nvSpPr>
        <p:spPr>
          <a:xfrm>
            <a:off x="6003916"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מלבן 37">
            <a:extLst>
              <a:ext uri="{FF2B5EF4-FFF2-40B4-BE49-F238E27FC236}">
                <a16:creationId xmlns:a16="http://schemas.microsoft.com/office/drawing/2014/main" id="{C4E24D48-FCAC-4DF3-A37F-7EB3D706CD06}"/>
              </a:ext>
            </a:extLst>
          </p:cNvPr>
          <p:cNvSpPr/>
          <p:nvPr/>
        </p:nvSpPr>
        <p:spPr>
          <a:xfrm>
            <a:off x="6590013"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מלבן 38">
            <a:extLst>
              <a:ext uri="{FF2B5EF4-FFF2-40B4-BE49-F238E27FC236}">
                <a16:creationId xmlns:a16="http://schemas.microsoft.com/office/drawing/2014/main" id="{C1AA7417-4D14-4255-A599-DD58E46CB51F}"/>
              </a:ext>
            </a:extLst>
          </p:cNvPr>
          <p:cNvSpPr/>
          <p:nvPr/>
        </p:nvSpPr>
        <p:spPr>
          <a:xfrm>
            <a:off x="7189881"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מלבן 39">
            <a:extLst>
              <a:ext uri="{FF2B5EF4-FFF2-40B4-BE49-F238E27FC236}">
                <a16:creationId xmlns:a16="http://schemas.microsoft.com/office/drawing/2014/main" id="{BDC24C88-B774-44A2-BCA8-3AF230E86B1A}"/>
              </a:ext>
            </a:extLst>
          </p:cNvPr>
          <p:cNvSpPr/>
          <p:nvPr/>
        </p:nvSpPr>
        <p:spPr>
          <a:xfrm>
            <a:off x="7775978"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מלבן 40">
            <a:extLst>
              <a:ext uri="{FF2B5EF4-FFF2-40B4-BE49-F238E27FC236}">
                <a16:creationId xmlns:a16="http://schemas.microsoft.com/office/drawing/2014/main" id="{0F36BCA1-BC8B-4475-BEC5-2B76A0F493A0}"/>
              </a:ext>
            </a:extLst>
          </p:cNvPr>
          <p:cNvSpPr/>
          <p:nvPr/>
        </p:nvSpPr>
        <p:spPr>
          <a:xfrm>
            <a:off x="8402343"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מלבן 41">
            <a:extLst>
              <a:ext uri="{FF2B5EF4-FFF2-40B4-BE49-F238E27FC236}">
                <a16:creationId xmlns:a16="http://schemas.microsoft.com/office/drawing/2014/main" id="{09EC29C5-96B8-40BA-888F-B669EEFA6828}"/>
              </a:ext>
            </a:extLst>
          </p:cNvPr>
          <p:cNvSpPr/>
          <p:nvPr/>
        </p:nvSpPr>
        <p:spPr>
          <a:xfrm>
            <a:off x="8988440"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מלבן 42">
            <a:extLst>
              <a:ext uri="{FF2B5EF4-FFF2-40B4-BE49-F238E27FC236}">
                <a16:creationId xmlns:a16="http://schemas.microsoft.com/office/drawing/2014/main" id="{42EA856E-8E24-4D40-8B33-CCA0816A8097}"/>
              </a:ext>
            </a:extLst>
          </p:cNvPr>
          <p:cNvSpPr/>
          <p:nvPr/>
        </p:nvSpPr>
        <p:spPr>
          <a:xfrm>
            <a:off x="9588308"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מלבן 43">
            <a:extLst>
              <a:ext uri="{FF2B5EF4-FFF2-40B4-BE49-F238E27FC236}">
                <a16:creationId xmlns:a16="http://schemas.microsoft.com/office/drawing/2014/main" id="{040A1132-0799-44EB-B400-A696B224FE57}"/>
              </a:ext>
            </a:extLst>
          </p:cNvPr>
          <p:cNvSpPr/>
          <p:nvPr/>
        </p:nvSpPr>
        <p:spPr>
          <a:xfrm>
            <a:off x="10174405" y="5264597"/>
            <a:ext cx="46729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מלבן 44">
            <a:extLst>
              <a:ext uri="{FF2B5EF4-FFF2-40B4-BE49-F238E27FC236}">
                <a16:creationId xmlns:a16="http://schemas.microsoft.com/office/drawing/2014/main" id="{6C200E68-9E8F-4C4A-AE33-392ABF50BB76}"/>
              </a:ext>
            </a:extLst>
          </p:cNvPr>
          <p:cNvSpPr/>
          <p:nvPr/>
        </p:nvSpPr>
        <p:spPr>
          <a:xfrm>
            <a:off x="2724545" y="4268920"/>
            <a:ext cx="467296"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מלבן 45">
            <a:extLst>
              <a:ext uri="{FF2B5EF4-FFF2-40B4-BE49-F238E27FC236}">
                <a16:creationId xmlns:a16="http://schemas.microsoft.com/office/drawing/2014/main" id="{D7E0F245-24B0-44A0-AA9C-3B4E6A2146C7}"/>
              </a:ext>
            </a:extLst>
          </p:cNvPr>
          <p:cNvSpPr/>
          <p:nvPr/>
        </p:nvSpPr>
        <p:spPr>
          <a:xfrm>
            <a:off x="3818206" y="4268920"/>
            <a:ext cx="467296"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מלבן 46">
            <a:extLst>
              <a:ext uri="{FF2B5EF4-FFF2-40B4-BE49-F238E27FC236}">
                <a16:creationId xmlns:a16="http://schemas.microsoft.com/office/drawing/2014/main" id="{8AC90651-5DEC-4E02-AED9-FDD7F28608A4}"/>
              </a:ext>
            </a:extLst>
          </p:cNvPr>
          <p:cNvSpPr/>
          <p:nvPr/>
        </p:nvSpPr>
        <p:spPr>
          <a:xfrm>
            <a:off x="5037384" y="4268919"/>
            <a:ext cx="467296"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מלבן 47">
            <a:extLst>
              <a:ext uri="{FF2B5EF4-FFF2-40B4-BE49-F238E27FC236}">
                <a16:creationId xmlns:a16="http://schemas.microsoft.com/office/drawing/2014/main" id="{B4DFA7CD-06C8-40DA-AD19-D22523494153}"/>
              </a:ext>
            </a:extLst>
          </p:cNvPr>
          <p:cNvSpPr/>
          <p:nvPr/>
        </p:nvSpPr>
        <p:spPr>
          <a:xfrm>
            <a:off x="6312533" y="4265265"/>
            <a:ext cx="467296"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מלבן 48">
            <a:extLst>
              <a:ext uri="{FF2B5EF4-FFF2-40B4-BE49-F238E27FC236}">
                <a16:creationId xmlns:a16="http://schemas.microsoft.com/office/drawing/2014/main" id="{D3F298A4-B0B1-4F15-BAC7-3019FFE97034}"/>
              </a:ext>
            </a:extLst>
          </p:cNvPr>
          <p:cNvSpPr/>
          <p:nvPr/>
        </p:nvSpPr>
        <p:spPr>
          <a:xfrm>
            <a:off x="7423528" y="4265265"/>
            <a:ext cx="467296"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מלבן 49">
            <a:extLst>
              <a:ext uri="{FF2B5EF4-FFF2-40B4-BE49-F238E27FC236}">
                <a16:creationId xmlns:a16="http://schemas.microsoft.com/office/drawing/2014/main" id="{A9B0C684-CEBD-4314-8464-BD8F0B9B1809}"/>
              </a:ext>
            </a:extLst>
          </p:cNvPr>
          <p:cNvSpPr/>
          <p:nvPr/>
        </p:nvSpPr>
        <p:spPr>
          <a:xfrm>
            <a:off x="8657286" y="4265265"/>
            <a:ext cx="467296"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מלבן 50">
            <a:extLst>
              <a:ext uri="{FF2B5EF4-FFF2-40B4-BE49-F238E27FC236}">
                <a16:creationId xmlns:a16="http://schemas.microsoft.com/office/drawing/2014/main" id="{FD663BCD-CC90-4BC3-8CC9-6F42C46AAC17}"/>
              </a:ext>
            </a:extLst>
          </p:cNvPr>
          <p:cNvSpPr/>
          <p:nvPr/>
        </p:nvSpPr>
        <p:spPr>
          <a:xfrm>
            <a:off x="9924343" y="4265493"/>
            <a:ext cx="467296"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3" name="מחבר ישר 52">
            <a:extLst>
              <a:ext uri="{FF2B5EF4-FFF2-40B4-BE49-F238E27FC236}">
                <a16:creationId xmlns:a16="http://schemas.microsoft.com/office/drawing/2014/main" id="{1CA33137-FC95-4897-8F0D-681E926FA9BB}"/>
              </a:ext>
            </a:extLst>
          </p:cNvPr>
          <p:cNvCxnSpPr>
            <a:stCxn id="17" idx="2"/>
            <a:endCxn id="10" idx="0"/>
          </p:cNvCxnSpPr>
          <p:nvPr/>
        </p:nvCxnSpPr>
        <p:spPr>
          <a:xfrm flipH="1">
            <a:off x="1419780" y="4815524"/>
            <a:ext cx="356147" cy="449073"/>
          </a:xfrm>
          <a:prstGeom prst="line">
            <a:avLst/>
          </a:prstGeom>
        </p:spPr>
        <p:style>
          <a:lnRef idx="1">
            <a:schemeClr val="dk1"/>
          </a:lnRef>
          <a:fillRef idx="0">
            <a:schemeClr val="dk1"/>
          </a:fillRef>
          <a:effectRef idx="0">
            <a:schemeClr val="dk1"/>
          </a:effectRef>
          <a:fontRef idx="minor">
            <a:schemeClr val="tx1"/>
          </a:fontRef>
        </p:style>
      </p:cxnSp>
      <p:cxnSp>
        <p:nvCxnSpPr>
          <p:cNvPr id="55" name="מחבר ישר 54">
            <a:extLst>
              <a:ext uri="{FF2B5EF4-FFF2-40B4-BE49-F238E27FC236}">
                <a16:creationId xmlns:a16="http://schemas.microsoft.com/office/drawing/2014/main" id="{D3AD9649-5073-4E87-A41C-A352C0924496}"/>
              </a:ext>
            </a:extLst>
          </p:cNvPr>
          <p:cNvCxnSpPr>
            <a:stCxn id="17" idx="2"/>
            <a:endCxn id="30" idx="0"/>
          </p:cNvCxnSpPr>
          <p:nvPr/>
        </p:nvCxnSpPr>
        <p:spPr>
          <a:xfrm>
            <a:off x="1775927" y="4815524"/>
            <a:ext cx="229950" cy="449073"/>
          </a:xfrm>
          <a:prstGeom prst="line">
            <a:avLst/>
          </a:prstGeom>
        </p:spPr>
        <p:style>
          <a:lnRef idx="1">
            <a:schemeClr val="dk1"/>
          </a:lnRef>
          <a:fillRef idx="0">
            <a:schemeClr val="dk1"/>
          </a:fillRef>
          <a:effectRef idx="0">
            <a:schemeClr val="dk1"/>
          </a:effectRef>
          <a:fontRef idx="minor">
            <a:schemeClr val="tx1"/>
          </a:fontRef>
        </p:style>
      </p:cxnSp>
      <p:cxnSp>
        <p:nvCxnSpPr>
          <p:cNvPr id="56" name="מחבר ישר 55">
            <a:extLst>
              <a:ext uri="{FF2B5EF4-FFF2-40B4-BE49-F238E27FC236}">
                <a16:creationId xmlns:a16="http://schemas.microsoft.com/office/drawing/2014/main" id="{3DAEFA94-921C-4F4F-8F69-7040515EB3CE}"/>
              </a:ext>
            </a:extLst>
          </p:cNvPr>
          <p:cNvCxnSpPr/>
          <p:nvPr/>
        </p:nvCxnSpPr>
        <p:spPr>
          <a:xfrm>
            <a:off x="2963936" y="4815523"/>
            <a:ext cx="229950" cy="449073"/>
          </a:xfrm>
          <a:prstGeom prst="line">
            <a:avLst/>
          </a:prstGeom>
        </p:spPr>
        <p:style>
          <a:lnRef idx="1">
            <a:schemeClr val="dk1"/>
          </a:lnRef>
          <a:fillRef idx="0">
            <a:schemeClr val="dk1"/>
          </a:fillRef>
          <a:effectRef idx="0">
            <a:schemeClr val="dk1"/>
          </a:effectRef>
          <a:fontRef idx="minor">
            <a:schemeClr val="tx1"/>
          </a:fontRef>
        </p:style>
      </p:cxnSp>
      <p:cxnSp>
        <p:nvCxnSpPr>
          <p:cNvPr id="57" name="מחבר ישר 56">
            <a:extLst>
              <a:ext uri="{FF2B5EF4-FFF2-40B4-BE49-F238E27FC236}">
                <a16:creationId xmlns:a16="http://schemas.microsoft.com/office/drawing/2014/main" id="{01F8518B-4437-4376-9FEE-762E666B8CF6}"/>
              </a:ext>
            </a:extLst>
          </p:cNvPr>
          <p:cNvCxnSpPr/>
          <p:nvPr/>
        </p:nvCxnSpPr>
        <p:spPr>
          <a:xfrm>
            <a:off x="4095949" y="4815523"/>
            <a:ext cx="229950" cy="449073"/>
          </a:xfrm>
          <a:prstGeom prst="line">
            <a:avLst/>
          </a:prstGeom>
        </p:spPr>
        <p:style>
          <a:lnRef idx="1">
            <a:schemeClr val="dk1"/>
          </a:lnRef>
          <a:fillRef idx="0">
            <a:schemeClr val="dk1"/>
          </a:fillRef>
          <a:effectRef idx="0">
            <a:schemeClr val="dk1"/>
          </a:effectRef>
          <a:fontRef idx="minor">
            <a:schemeClr val="tx1"/>
          </a:fontRef>
        </p:style>
      </p:cxnSp>
      <p:cxnSp>
        <p:nvCxnSpPr>
          <p:cNvPr id="58" name="מחבר ישר 57">
            <a:extLst>
              <a:ext uri="{FF2B5EF4-FFF2-40B4-BE49-F238E27FC236}">
                <a16:creationId xmlns:a16="http://schemas.microsoft.com/office/drawing/2014/main" id="{351891A9-5926-41C0-8389-DD967A253C35}"/>
              </a:ext>
            </a:extLst>
          </p:cNvPr>
          <p:cNvCxnSpPr/>
          <p:nvPr/>
        </p:nvCxnSpPr>
        <p:spPr>
          <a:xfrm>
            <a:off x="5310352" y="4822003"/>
            <a:ext cx="229950" cy="449073"/>
          </a:xfrm>
          <a:prstGeom prst="line">
            <a:avLst/>
          </a:prstGeom>
        </p:spPr>
        <p:style>
          <a:lnRef idx="1">
            <a:schemeClr val="dk1"/>
          </a:lnRef>
          <a:fillRef idx="0">
            <a:schemeClr val="dk1"/>
          </a:fillRef>
          <a:effectRef idx="0">
            <a:schemeClr val="dk1"/>
          </a:effectRef>
          <a:fontRef idx="minor">
            <a:schemeClr val="tx1"/>
          </a:fontRef>
        </p:style>
      </p:cxnSp>
      <p:cxnSp>
        <p:nvCxnSpPr>
          <p:cNvPr id="59" name="מחבר ישר 58">
            <a:extLst>
              <a:ext uri="{FF2B5EF4-FFF2-40B4-BE49-F238E27FC236}">
                <a16:creationId xmlns:a16="http://schemas.microsoft.com/office/drawing/2014/main" id="{EC3A1DD0-395A-440A-BDA1-CABE326E97A1}"/>
              </a:ext>
            </a:extLst>
          </p:cNvPr>
          <p:cNvCxnSpPr/>
          <p:nvPr/>
        </p:nvCxnSpPr>
        <p:spPr>
          <a:xfrm>
            <a:off x="6553864" y="4841929"/>
            <a:ext cx="229950" cy="449073"/>
          </a:xfrm>
          <a:prstGeom prst="line">
            <a:avLst/>
          </a:prstGeom>
        </p:spPr>
        <p:style>
          <a:lnRef idx="1">
            <a:schemeClr val="dk1"/>
          </a:lnRef>
          <a:fillRef idx="0">
            <a:schemeClr val="dk1"/>
          </a:fillRef>
          <a:effectRef idx="0">
            <a:schemeClr val="dk1"/>
          </a:effectRef>
          <a:fontRef idx="minor">
            <a:schemeClr val="tx1"/>
          </a:fontRef>
        </p:style>
      </p:cxnSp>
      <p:cxnSp>
        <p:nvCxnSpPr>
          <p:cNvPr id="60" name="מחבר ישר 59">
            <a:extLst>
              <a:ext uri="{FF2B5EF4-FFF2-40B4-BE49-F238E27FC236}">
                <a16:creationId xmlns:a16="http://schemas.microsoft.com/office/drawing/2014/main" id="{704F917B-EA85-4B9A-A0C5-D134EDF548B6}"/>
              </a:ext>
            </a:extLst>
          </p:cNvPr>
          <p:cNvCxnSpPr>
            <a:cxnSpLocks/>
            <a:stCxn id="49" idx="2"/>
          </p:cNvCxnSpPr>
          <p:nvPr/>
        </p:nvCxnSpPr>
        <p:spPr>
          <a:xfrm>
            <a:off x="7657176" y="4811869"/>
            <a:ext cx="370150" cy="479133"/>
          </a:xfrm>
          <a:prstGeom prst="line">
            <a:avLst/>
          </a:prstGeom>
        </p:spPr>
        <p:style>
          <a:lnRef idx="1">
            <a:schemeClr val="dk1"/>
          </a:lnRef>
          <a:fillRef idx="0">
            <a:schemeClr val="dk1"/>
          </a:fillRef>
          <a:effectRef idx="0">
            <a:schemeClr val="dk1"/>
          </a:effectRef>
          <a:fontRef idx="minor">
            <a:schemeClr val="tx1"/>
          </a:fontRef>
        </p:style>
      </p:cxnSp>
      <p:cxnSp>
        <p:nvCxnSpPr>
          <p:cNvPr id="61" name="מחבר ישר 60">
            <a:extLst>
              <a:ext uri="{FF2B5EF4-FFF2-40B4-BE49-F238E27FC236}">
                <a16:creationId xmlns:a16="http://schemas.microsoft.com/office/drawing/2014/main" id="{EF233C52-CD10-48AD-9AE7-BED081966CAD}"/>
              </a:ext>
            </a:extLst>
          </p:cNvPr>
          <p:cNvCxnSpPr>
            <a:cxnSpLocks/>
            <a:stCxn id="50" idx="2"/>
          </p:cNvCxnSpPr>
          <p:nvPr/>
        </p:nvCxnSpPr>
        <p:spPr>
          <a:xfrm>
            <a:off x="8890934" y="4811869"/>
            <a:ext cx="270166" cy="479132"/>
          </a:xfrm>
          <a:prstGeom prst="line">
            <a:avLst/>
          </a:prstGeom>
        </p:spPr>
        <p:style>
          <a:lnRef idx="1">
            <a:schemeClr val="dk1"/>
          </a:lnRef>
          <a:fillRef idx="0">
            <a:schemeClr val="dk1"/>
          </a:fillRef>
          <a:effectRef idx="0">
            <a:schemeClr val="dk1"/>
          </a:effectRef>
          <a:fontRef idx="minor">
            <a:schemeClr val="tx1"/>
          </a:fontRef>
        </p:style>
      </p:cxnSp>
      <p:cxnSp>
        <p:nvCxnSpPr>
          <p:cNvPr id="62" name="מחבר ישר 61">
            <a:extLst>
              <a:ext uri="{FF2B5EF4-FFF2-40B4-BE49-F238E27FC236}">
                <a16:creationId xmlns:a16="http://schemas.microsoft.com/office/drawing/2014/main" id="{67ECAE14-9792-45CD-900A-2167C4F173D1}"/>
              </a:ext>
            </a:extLst>
          </p:cNvPr>
          <p:cNvCxnSpPr>
            <a:cxnSpLocks/>
            <a:stCxn id="51" idx="2"/>
          </p:cNvCxnSpPr>
          <p:nvPr/>
        </p:nvCxnSpPr>
        <p:spPr>
          <a:xfrm>
            <a:off x="10157991" y="4812097"/>
            <a:ext cx="258082" cy="470520"/>
          </a:xfrm>
          <a:prstGeom prst="line">
            <a:avLst/>
          </a:prstGeom>
        </p:spPr>
        <p:style>
          <a:lnRef idx="1">
            <a:schemeClr val="dk1"/>
          </a:lnRef>
          <a:fillRef idx="0">
            <a:schemeClr val="dk1"/>
          </a:fillRef>
          <a:effectRef idx="0">
            <a:schemeClr val="dk1"/>
          </a:effectRef>
          <a:fontRef idx="minor">
            <a:schemeClr val="tx1"/>
          </a:fontRef>
        </p:style>
      </p:cxnSp>
      <p:cxnSp>
        <p:nvCxnSpPr>
          <p:cNvPr id="63" name="מחבר ישר 62">
            <a:extLst>
              <a:ext uri="{FF2B5EF4-FFF2-40B4-BE49-F238E27FC236}">
                <a16:creationId xmlns:a16="http://schemas.microsoft.com/office/drawing/2014/main" id="{B181FE04-72B3-4858-9065-6A4343582E7E}"/>
              </a:ext>
            </a:extLst>
          </p:cNvPr>
          <p:cNvCxnSpPr/>
          <p:nvPr/>
        </p:nvCxnSpPr>
        <p:spPr>
          <a:xfrm flipH="1">
            <a:off x="2552541" y="4822003"/>
            <a:ext cx="356147" cy="449073"/>
          </a:xfrm>
          <a:prstGeom prst="line">
            <a:avLst/>
          </a:prstGeom>
        </p:spPr>
        <p:style>
          <a:lnRef idx="1">
            <a:schemeClr val="dk1"/>
          </a:lnRef>
          <a:fillRef idx="0">
            <a:schemeClr val="dk1"/>
          </a:fillRef>
          <a:effectRef idx="0">
            <a:schemeClr val="dk1"/>
          </a:effectRef>
          <a:fontRef idx="minor">
            <a:schemeClr val="tx1"/>
          </a:fontRef>
        </p:style>
      </p:cxnSp>
      <p:cxnSp>
        <p:nvCxnSpPr>
          <p:cNvPr id="64" name="מחבר ישר 63">
            <a:extLst>
              <a:ext uri="{FF2B5EF4-FFF2-40B4-BE49-F238E27FC236}">
                <a16:creationId xmlns:a16="http://schemas.microsoft.com/office/drawing/2014/main" id="{191ECF3E-277B-4D08-B04C-8942B05CE699}"/>
              </a:ext>
            </a:extLst>
          </p:cNvPr>
          <p:cNvCxnSpPr/>
          <p:nvPr/>
        </p:nvCxnSpPr>
        <p:spPr>
          <a:xfrm flipH="1">
            <a:off x="3664550" y="4822002"/>
            <a:ext cx="356147" cy="449073"/>
          </a:xfrm>
          <a:prstGeom prst="line">
            <a:avLst/>
          </a:prstGeom>
        </p:spPr>
        <p:style>
          <a:lnRef idx="1">
            <a:schemeClr val="dk1"/>
          </a:lnRef>
          <a:fillRef idx="0">
            <a:schemeClr val="dk1"/>
          </a:fillRef>
          <a:effectRef idx="0">
            <a:schemeClr val="dk1"/>
          </a:effectRef>
          <a:fontRef idx="minor">
            <a:schemeClr val="tx1"/>
          </a:fontRef>
        </p:style>
      </p:cxnSp>
      <p:cxnSp>
        <p:nvCxnSpPr>
          <p:cNvPr id="65" name="מחבר ישר 64">
            <a:extLst>
              <a:ext uri="{FF2B5EF4-FFF2-40B4-BE49-F238E27FC236}">
                <a16:creationId xmlns:a16="http://schemas.microsoft.com/office/drawing/2014/main" id="{5F99D2A1-FC6A-4344-B96D-30B56AD356FC}"/>
              </a:ext>
            </a:extLst>
          </p:cNvPr>
          <p:cNvCxnSpPr/>
          <p:nvPr/>
        </p:nvCxnSpPr>
        <p:spPr>
          <a:xfrm flipH="1">
            <a:off x="4852595" y="4830277"/>
            <a:ext cx="356147" cy="449073"/>
          </a:xfrm>
          <a:prstGeom prst="line">
            <a:avLst/>
          </a:prstGeom>
        </p:spPr>
        <p:style>
          <a:lnRef idx="1">
            <a:schemeClr val="dk1"/>
          </a:lnRef>
          <a:fillRef idx="0">
            <a:schemeClr val="dk1"/>
          </a:fillRef>
          <a:effectRef idx="0">
            <a:schemeClr val="dk1"/>
          </a:effectRef>
          <a:fontRef idx="minor">
            <a:schemeClr val="tx1"/>
          </a:fontRef>
        </p:style>
      </p:cxnSp>
      <p:cxnSp>
        <p:nvCxnSpPr>
          <p:cNvPr id="66" name="מחבר ישר 65">
            <a:extLst>
              <a:ext uri="{FF2B5EF4-FFF2-40B4-BE49-F238E27FC236}">
                <a16:creationId xmlns:a16="http://schemas.microsoft.com/office/drawing/2014/main" id="{E304B1B6-5A75-4D48-BD2B-E6CD27FE5173}"/>
              </a:ext>
            </a:extLst>
          </p:cNvPr>
          <p:cNvCxnSpPr>
            <a:cxnSpLocks/>
            <a:stCxn id="48" idx="2"/>
          </p:cNvCxnSpPr>
          <p:nvPr/>
        </p:nvCxnSpPr>
        <p:spPr>
          <a:xfrm flipH="1">
            <a:off x="6150839" y="4811869"/>
            <a:ext cx="395342" cy="492336"/>
          </a:xfrm>
          <a:prstGeom prst="line">
            <a:avLst/>
          </a:prstGeom>
        </p:spPr>
        <p:style>
          <a:lnRef idx="1">
            <a:schemeClr val="dk1"/>
          </a:lnRef>
          <a:fillRef idx="0">
            <a:schemeClr val="dk1"/>
          </a:fillRef>
          <a:effectRef idx="0">
            <a:schemeClr val="dk1"/>
          </a:effectRef>
          <a:fontRef idx="minor">
            <a:schemeClr val="tx1"/>
          </a:fontRef>
        </p:style>
      </p:cxnSp>
      <p:cxnSp>
        <p:nvCxnSpPr>
          <p:cNvPr id="67" name="מחבר ישר 66">
            <a:extLst>
              <a:ext uri="{FF2B5EF4-FFF2-40B4-BE49-F238E27FC236}">
                <a16:creationId xmlns:a16="http://schemas.microsoft.com/office/drawing/2014/main" id="{705D6BF0-7980-4D78-AEA9-66C10D8ED713}"/>
              </a:ext>
            </a:extLst>
          </p:cNvPr>
          <p:cNvCxnSpPr>
            <a:cxnSpLocks/>
            <a:stCxn id="49" idx="2"/>
          </p:cNvCxnSpPr>
          <p:nvPr/>
        </p:nvCxnSpPr>
        <p:spPr>
          <a:xfrm flipH="1">
            <a:off x="7316184" y="4811869"/>
            <a:ext cx="340992" cy="492335"/>
          </a:xfrm>
          <a:prstGeom prst="line">
            <a:avLst/>
          </a:prstGeom>
        </p:spPr>
        <p:style>
          <a:lnRef idx="1">
            <a:schemeClr val="dk1"/>
          </a:lnRef>
          <a:fillRef idx="0">
            <a:schemeClr val="dk1"/>
          </a:fillRef>
          <a:effectRef idx="0">
            <a:schemeClr val="dk1"/>
          </a:effectRef>
          <a:fontRef idx="minor">
            <a:schemeClr val="tx1"/>
          </a:fontRef>
        </p:style>
      </p:cxnSp>
      <p:cxnSp>
        <p:nvCxnSpPr>
          <p:cNvPr id="68" name="מחבר ישר 67">
            <a:extLst>
              <a:ext uri="{FF2B5EF4-FFF2-40B4-BE49-F238E27FC236}">
                <a16:creationId xmlns:a16="http://schemas.microsoft.com/office/drawing/2014/main" id="{349114ED-C701-47CC-9AD0-2D9D3C6FE229}"/>
              </a:ext>
            </a:extLst>
          </p:cNvPr>
          <p:cNvCxnSpPr>
            <a:cxnSpLocks/>
            <a:stCxn id="50" idx="2"/>
          </p:cNvCxnSpPr>
          <p:nvPr/>
        </p:nvCxnSpPr>
        <p:spPr>
          <a:xfrm flipH="1">
            <a:off x="8538032" y="4811869"/>
            <a:ext cx="352902" cy="505538"/>
          </a:xfrm>
          <a:prstGeom prst="line">
            <a:avLst/>
          </a:prstGeom>
        </p:spPr>
        <p:style>
          <a:lnRef idx="1">
            <a:schemeClr val="dk1"/>
          </a:lnRef>
          <a:fillRef idx="0">
            <a:schemeClr val="dk1"/>
          </a:fillRef>
          <a:effectRef idx="0">
            <a:schemeClr val="dk1"/>
          </a:effectRef>
          <a:fontRef idx="minor">
            <a:schemeClr val="tx1"/>
          </a:fontRef>
        </p:style>
      </p:cxnSp>
      <p:cxnSp>
        <p:nvCxnSpPr>
          <p:cNvPr id="69" name="מחבר ישר 68">
            <a:extLst>
              <a:ext uri="{FF2B5EF4-FFF2-40B4-BE49-F238E27FC236}">
                <a16:creationId xmlns:a16="http://schemas.microsoft.com/office/drawing/2014/main" id="{8B617954-0A8A-46BA-A06A-43EB0170EB45}"/>
              </a:ext>
            </a:extLst>
          </p:cNvPr>
          <p:cNvCxnSpPr>
            <a:cxnSpLocks/>
            <a:stCxn id="51" idx="2"/>
            <a:endCxn id="43" idx="0"/>
          </p:cNvCxnSpPr>
          <p:nvPr/>
        </p:nvCxnSpPr>
        <p:spPr>
          <a:xfrm flipH="1">
            <a:off x="9821956" y="4812097"/>
            <a:ext cx="336035" cy="452500"/>
          </a:xfrm>
          <a:prstGeom prst="line">
            <a:avLst/>
          </a:prstGeom>
        </p:spPr>
        <p:style>
          <a:lnRef idx="1">
            <a:schemeClr val="dk1"/>
          </a:lnRef>
          <a:fillRef idx="0">
            <a:schemeClr val="dk1"/>
          </a:fillRef>
          <a:effectRef idx="0">
            <a:schemeClr val="dk1"/>
          </a:effectRef>
          <a:fontRef idx="minor">
            <a:schemeClr val="tx1"/>
          </a:fontRef>
        </p:style>
      </p:cxnSp>
      <p:cxnSp>
        <p:nvCxnSpPr>
          <p:cNvPr id="79" name="מחבר ישר 78">
            <a:extLst>
              <a:ext uri="{FF2B5EF4-FFF2-40B4-BE49-F238E27FC236}">
                <a16:creationId xmlns:a16="http://schemas.microsoft.com/office/drawing/2014/main" id="{3275C02B-D80D-4A68-8B2F-AECDBD70D3D7}"/>
              </a:ext>
            </a:extLst>
          </p:cNvPr>
          <p:cNvCxnSpPr>
            <a:stCxn id="11" idx="2"/>
            <a:endCxn id="17" idx="0"/>
          </p:cNvCxnSpPr>
          <p:nvPr/>
        </p:nvCxnSpPr>
        <p:spPr>
          <a:xfrm flipH="1">
            <a:off x="1775927" y="3722316"/>
            <a:ext cx="610031" cy="546604"/>
          </a:xfrm>
          <a:prstGeom prst="line">
            <a:avLst/>
          </a:prstGeom>
        </p:spPr>
        <p:style>
          <a:lnRef idx="1">
            <a:schemeClr val="dk1"/>
          </a:lnRef>
          <a:fillRef idx="0">
            <a:schemeClr val="dk1"/>
          </a:fillRef>
          <a:effectRef idx="0">
            <a:schemeClr val="dk1"/>
          </a:effectRef>
          <a:fontRef idx="minor">
            <a:schemeClr val="tx1"/>
          </a:fontRef>
        </p:style>
      </p:cxnSp>
      <p:cxnSp>
        <p:nvCxnSpPr>
          <p:cNvPr id="80" name="מחבר ישר 79">
            <a:extLst>
              <a:ext uri="{FF2B5EF4-FFF2-40B4-BE49-F238E27FC236}">
                <a16:creationId xmlns:a16="http://schemas.microsoft.com/office/drawing/2014/main" id="{43A2A965-B616-4884-9CEC-93058EFC2330}"/>
              </a:ext>
            </a:extLst>
          </p:cNvPr>
          <p:cNvCxnSpPr/>
          <p:nvPr/>
        </p:nvCxnSpPr>
        <p:spPr>
          <a:xfrm flipH="1">
            <a:off x="4067313" y="3722315"/>
            <a:ext cx="610031" cy="546604"/>
          </a:xfrm>
          <a:prstGeom prst="line">
            <a:avLst/>
          </a:prstGeom>
        </p:spPr>
        <p:style>
          <a:lnRef idx="1">
            <a:schemeClr val="dk1"/>
          </a:lnRef>
          <a:fillRef idx="0">
            <a:schemeClr val="dk1"/>
          </a:fillRef>
          <a:effectRef idx="0">
            <a:schemeClr val="dk1"/>
          </a:effectRef>
          <a:fontRef idx="minor">
            <a:schemeClr val="tx1"/>
          </a:fontRef>
        </p:style>
      </p:cxnSp>
      <p:cxnSp>
        <p:nvCxnSpPr>
          <p:cNvPr id="81" name="מחבר ישר 80">
            <a:extLst>
              <a:ext uri="{FF2B5EF4-FFF2-40B4-BE49-F238E27FC236}">
                <a16:creationId xmlns:a16="http://schemas.microsoft.com/office/drawing/2014/main" id="{0CDFFA6B-2F4B-43F1-BDF8-060DB34D6ADA}"/>
              </a:ext>
            </a:extLst>
          </p:cNvPr>
          <p:cNvCxnSpPr/>
          <p:nvPr/>
        </p:nvCxnSpPr>
        <p:spPr>
          <a:xfrm flipH="1">
            <a:off x="6569678" y="3708648"/>
            <a:ext cx="610031" cy="546604"/>
          </a:xfrm>
          <a:prstGeom prst="line">
            <a:avLst/>
          </a:prstGeom>
        </p:spPr>
        <p:style>
          <a:lnRef idx="1">
            <a:schemeClr val="dk1"/>
          </a:lnRef>
          <a:fillRef idx="0">
            <a:schemeClr val="dk1"/>
          </a:fillRef>
          <a:effectRef idx="0">
            <a:schemeClr val="dk1"/>
          </a:effectRef>
          <a:fontRef idx="minor">
            <a:schemeClr val="tx1"/>
          </a:fontRef>
        </p:style>
      </p:cxnSp>
      <p:cxnSp>
        <p:nvCxnSpPr>
          <p:cNvPr id="82" name="מחבר ישר 81">
            <a:extLst>
              <a:ext uri="{FF2B5EF4-FFF2-40B4-BE49-F238E27FC236}">
                <a16:creationId xmlns:a16="http://schemas.microsoft.com/office/drawing/2014/main" id="{9D1EBB2A-D7D9-43E3-8917-C328784B5FA4}"/>
              </a:ext>
            </a:extLst>
          </p:cNvPr>
          <p:cNvCxnSpPr/>
          <p:nvPr/>
        </p:nvCxnSpPr>
        <p:spPr>
          <a:xfrm flipH="1">
            <a:off x="8928081" y="3718396"/>
            <a:ext cx="610031" cy="546604"/>
          </a:xfrm>
          <a:prstGeom prst="line">
            <a:avLst/>
          </a:prstGeom>
        </p:spPr>
        <p:style>
          <a:lnRef idx="1">
            <a:schemeClr val="dk1"/>
          </a:lnRef>
          <a:fillRef idx="0">
            <a:schemeClr val="dk1"/>
          </a:fillRef>
          <a:effectRef idx="0">
            <a:schemeClr val="dk1"/>
          </a:effectRef>
          <a:fontRef idx="minor">
            <a:schemeClr val="tx1"/>
          </a:fontRef>
        </p:style>
      </p:cxnSp>
      <p:cxnSp>
        <p:nvCxnSpPr>
          <p:cNvPr id="84" name="מחבר ישר 83">
            <a:extLst>
              <a:ext uri="{FF2B5EF4-FFF2-40B4-BE49-F238E27FC236}">
                <a16:creationId xmlns:a16="http://schemas.microsoft.com/office/drawing/2014/main" id="{3A514CE0-5325-4E13-B454-345317C310D9}"/>
              </a:ext>
            </a:extLst>
          </p:cNvPr>
          <p:cNvCxnSpPr>
            <a:stCxn id="11" idx="2"/>
            <a:endCxn id="45" idx="0"/>
          </p:cNvCxnSpPr>
          <p:nvPr/>
        </p:nvCxnSpPr>
        <p:spPr>
          <a:xfrm>
            <a:off x="2385958" y="3722316"/>
            <a:ext cx="572235" cy="546604"/>
          </a:xfrm>
          <a:prstGeom prst="line">
            <a:avLst/>
          </a:prstGeom>
        </p:spPr>
        <p:style>
          <a:lnRef idx="1">
            <a:schemeClr val="dk1"/>
          </a:lnRef>
          <a:fillRef idx="0">
            <a:schemeClr val="dk1"/>
          </a:fillRef>
          <a:effectRef idx="0">
            <a:schemeClr val="dk1"/>
          </a:effectRef>
          <a:fontRef idx="minor">
            <a:schemeClr val="tx1"/>
          </a:fontRef>
        </p:style>
      </p:cxnSp>
      <p:cxnSp>
        <p:nvCxnSpPr>
          <p:cNvPr id="85" name="מחבר ישר 84">
            <a:extLst>
              <a:ext uri="{FF2B5EF4-FFF2-40B4-BE49-F238E27FC236}">
                <a16:creationId xmlns:a16="http://schemas.microsoft.com/office/drawing/2014/main" id="{E1FC22F0-E8CF-42D6-8D5F-0B299F6B96BC}"/>
              </a:ext>
            </a:extLst>
          </p:cNvPr>
          <p:cNvCxnSpPr/>
          <p:nvPr/>
        </p:nvCxnSpPr>
        <p:spPr>
          <a:xfrm>
            <a:off x="4732179" y="3732625"/>
            <a:ext cx="572235" cy="546604"/>
          </a:xfrm>
          <a:prstGeom prst="line">
            <a:avLst/>
          </a:prstGeom>
        </p:spPr>
        <p:style>
          <a:lnRef idx="1">
            <a:schemeClr val="dk1"/>
          </a:lnRef>
          <a:fillRef idx="0">
            <a:schemeClr val="dk1"/>
          </a:fillRef>
          <a:effectRef idx="0">
            <a:schemeClr val="dk1"/>
          </a:effectRef>
          <a:fontRef idx="minor">
            <a:schemeClr val="tx1"/>
          </a:fontRef>
        </p:style>
      </p:cxnSp>
      <p:cxnSp>
        <p:nvCxnSpPr>
          <p:cNvPr id="86" name="מחבר ישר 85">
            <a:extLst>
              <a:ext uri="{FF2B5EF4-FFF2-40B4-BE49-F238E27FC236}">
                <a16:creationId xmlns:a16="http://schemas.microsoft.com/office/drawing/2014/main" id="{95110D93-6050-41C2-B5B2-37EB1EAD5C35}"/>
              </a:ext>
            </a:extLst>
          </p:cNvPr>
          <p:cNvCxnSpPr/>
          <p:nvPr/>
        </p:nvCxnSpPr>
        <p:spPr>
          <a:xfrm>
            <a:off x="7166548" y="3698935"/>
            <a:ext cx="572235" cy="546604"/>
          </a:xfrm>
          <a:prstGeom prst="line">
            <a:avLst/>
          </a:prstGeom>
        </p:spPr>
        <p:style>
          <a:lnRef idx="1">
            <a:schemeClr val="dk1"/>
          </a:lnRef>
          <a:fillRef idx="0">
            <a:schemeClr val="dk1"/>
          </a:fillRef>
          <a:effectRef idx="0">
            <a:schemeClr val="dk1"/>
          </a:effectRef>
          <a:fontRef idx="minor">
            <a:schemeClr val="tx1"/>
          </a:fontRef>
        </p:style>
      </p:cxnSp>
      <p:cxnSp>
        <p:nvCxnSpPr>
          <p:cNvPr id="87" name="מחבר ישר 86">
            <a:extLst>
              <a:ext uri="{FF2B5EF4-FFF2-40B4-BE49-F238E27FC236}">
                <a16:creationId xmlns:a16="http://schemas.microsoft.com/office/drawing/2014/main" id="{687C81F8-6D81-4F33-B4B6-3B7EEEC79F82}"/>
              </a:ext>
            </a:extLst>
          </p:cNvPr>
          <p:cNvCxnSpPr/>
          <p:nvPr/>
        </p:nvCxnSpPr>
        <p:spPr>
          <a:xfrm>
            <a:off x="9567717" y="3720839"/>
            <a:ext cx="572235" cy="546604"/>
          </a:xfrm>
          <a:prstGeom prst="line">
            <a:avLst/>
          </a:prstGeom>
        </p:spPr>
        <p:style>
          <a:lnRef idx="1">
            <a:schemeClr val="dk1"/>
          </a:lnRef>
          <a:fillRef idx="0">
            <a:schemeClr val="dk1"/>
          </a:fillRef>
          <a:effectRef idx="0">
            <a:schemeClr val="dk1"/>
          </a:effectRef>
          <a:fontRef idx="minor">
            <a:schemeClr val="tx1"/>
          </a:fontRef>
        </p:style>
      </p:cxnSp>
      <p:sp>
        <p:nvSpPr>
          <p:cNvPr id="88" name="מלבן 87">
            <a:extLst>
              <a:ext uri="{FF2B5EF4-FFF2-40B4-BE49-F238E27FC236}">
                <a16:creationId xmlns:a16="http://schemas.microsoft.com/office/drawing/2014/main" id="{D7D08CF6-40C5-4A2F-A8CB-9B31E61E0533}"/>
              </a:ext>
            </a:extLst>
          </p:cNvPr>
          <p:cNvSpPr/>
          <p:nvPr/>
        </p:nvSpPr>
        <p:spPr>
          <a:xfrm>
            <a:off x="3083612" y="2582549"/>
            <a:ext cx="760164" cy="3622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מלבן 88">
            <a:extLst>
              <a:ext uri="{FF2B5EF4-FFF2-40B4-BE49-F238E27FC236}">
                <a16:creationId xmlns:a16="http://schemas.microsoft.com/office/drawing/2014/main" id="{50905ADE-DFF3-4B8B-B95A-90802ED5B216}"/>
              </a:ext>
            </a:extLst>
          </p:cNvPr>
          <p:cNvSpPr/>
          <p:nvPr/>
        </p:nvSpPr>
        <p:spPr>
          <a:xfrm>
            <a:off x="7875826" y="2579817"/>
            <a:ext cx="760164" cy="3622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0" name="מחבר ישר 89">
            <a:extLst>
              <a:ext uri="{FF2B5EF4-FFF2-40B4-BE49-F238E27FC236}">
                <a16:creationId xmlns:a16="http://schemas.microsoft.com/office/drawing/2014/main" id="{3A9127F5-5E75-44F2-83EF-153CD038BF90}"/>
              </a:ext>
            </a:extLst>
          </p:cNvPr>
          <p:cNvCxnSpPr>
            <a:cxnSpLocks/>
            <a:endCxn id="8" idx="0"/>
          </p:cNvCxnSpPr>
          <p:nvPr/>
        </p:nvCxnSpPr>
        <p:spPr>
          <a:xfrm>
            <a:off x="3516312" y="2950393"/>
            <a:ext cx="1176554" cy="409629"/>
          </a:xfrm>
          <a:prstGeom prst="line">
            <a:avLst/>
          </a:prstGeom>
        </p:spPr>
        <p:style>
          <a:lnRef idx="1">
            <a:schemeClr val="dk1"/>
          </a:lnRef>
          <a:fillRef idx="0">
            <a:schemeClr val="dk1"/>
          </a:fillRef>
          <a:effectRef idx="0">
            <a:schemeClr val="dk1"/>
          </a:effectRef>
          <a:fontRef idx="minor">
            <a:schemeClr val="tx1"/>
          </a:fontRef>
        </p:style>
      </p:cxnSp>
      <p:cxnSp>
        <p:nvCxnSpPr>
          <p:cNvPr id="92" name="מחבר ישר 91">
            <a:extLst>
              <a:ext uri="{FF2B5EF4-FFF2-40B4-BE49-F238E27FC236}">
                <a16:creationId xmlns:a16="http://schemas.microsoft.com/office/drawing/2014/main" id="{76330EC9-C4E8-40B7-9B37-043C2B2F40F9}"/>
              </a:ext>
            </a:extLst>
          </p:cNvPr>
          <p:cNvCxnSpPr>
            <a:cxnSpLocks/>
          </p:cNvCxnSpPr>
          <p:nvPr/>
        </p:nvCxnSpPr>
        <p:spPr>
          <a:xfrm>
            <a:off x="8281361" y="2938575"/>
            <a:ext cx="1176554" cy="409629"/>
          </a:xfrm>
          <a:prstGeom prst="line">
            <a:avLst/>
          </a:prstGeom>
        </p:spPr>
        <p:style>
          <a:lnRef idx="1">
            <a:schemeClr val="dk1"/>
          </a:lnRef>
          <a:fillRef idx="0">
            <a:schemeClr val="dk1"/>
          </a:fillRef>
          <a:effectRef idx="0">
            <a:schemeClr val="dk1"/>
          </a:effectRef>
          <a:fontRef idx="minor">
            <a:schemeClr val="tx1"/>
          </a:fontRef>
        </p:style>
      </p:cxnSp>
      <p:cxnSp>
        <p:nvCxnSpPr>
          <p:cNvPr id="94" name="מחבר ישר 93">
            <a:extLst>
              <a:ext uri="{FF2B5EF4-FFF2-40B4-BE49-F238E27FC236}">
                <a16:creationId xmlns:a16="http://schemas.microsoft.com/office/drawing/2014/main" id="{017F1956-6A53-4378-9F04-6A9A89C31043}"/>
              </a:ext>
            </a:extLst>
          </p:cNvPr>
          <p:cNvCxnSpPr>
            <a:stCxn id="89" idx="2"/>
            <a:endCxn id="9" idx="0"/>
          </p:cNvCxnSpPr>
          <p:nvPr/>
        </p:nvCxnSpPr>
        <p:spPr>
          <a:xfrm flipH="1">
            <a:off x="7159911" y="2942110"/>
            <a:ext cx="1095997" cy="412170"/>
          </a:xfrm>
          <a:prstGeom prst="line">
            <a:avLst/>
          </a:prstGeom>
        </p:spPr>
        <p:style>
          <a:lnRef idx="1">
            <a:schemeClr val="dk1"/>
          </a:lnRef>
          <a:fillRef idx="0">
            <a:schemeClr val="dk1"/>
          </a:fillRef>
          <a:effectRef idx="0">
            <a:schemeClr val="dk1"/>
          </a:effectRef>
          <a:fontRef idx="minor">
            <a:schemeClr val="tx1"/>
          </a:fontRef>
        </p:style>
      </p:cxnSp>
      <p:cxnSp>
        <p:nvCxnSpPr>
          <p:cNvPr id="95" name="מחבר ישר 94">
            <a:extLst>
              <a:ext uri="{FF2B5EF4-FFF2-40B4-BE49-F238E27FC236}">
                <a16:creationId xmlns:a16="http://schemas.microsoft.com/office/drawing/2014/main" id="{0BD069C6-E5FD-4313-B79C-784259571EC5}"/>
              </a:ext>
            </a:extLst>
          </p:cNvPr>
          <p:cNvCxnSpPr/>
          <p:nvPr/>
        </p:nvCxnSpPr>
        <p:spPr>
          <a:xfrm flipH="1">
            <a:off x="2402199" y="2938575"/>
            <a:ext cx="1095997" cy="412170"/>
          </a:xfrm>
          <a:prstGeom prst="line">
            <a:avLst/>
          </a:prstGeom>
        </p:spPr>
        <p:style>
          <a:lnRef idx="1">
            <a:schemeClr val="dk1"/>
          </a:lnRef>
          <a:fillRef idx="0">
            <a:schemeClr val="dk1"/>
          </a:fillRef>
          <a:effectRef idx="0">
            <a:schemeClr val="dk1"/>
          </a:effectRef>
          <a:fontRef idx="minor">
            <a:schemeClr val="tx1"/>
          </a:fontRef>
        </p:style>
      </p:cxnSp>
      <p:sp>
        <p:nvSpPr>
          <p:cNvPr id="96" name="מלבן 95">
            <a:extLst>
              <a:ext uri="{FF2B5EF4-FFF2-40B4-BE49-F238E27FC236}">
                <a16:creationId xmlns:a16="http://schemas.microsoft.com/office/drawing/2014/main" id="{A3BFC58D-9C22-43FD-B661-F5899B36BDD6}"/>
              </a:ext>
            </a:extLst>
          </p:cNvPr>
          <p:cNvSpPr/>
          <p:nvPr/>
        </p:nvSpPr>
        <p:spPr>
          <a:xfrm>
            <a:off x="5496598" y="1815254"/>
            <a:ext cx="1195755" cy="5466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8" name="מחבר ישר 97">
            <a:extLst>
              <a:ext uri="{FF2B5EF4-FFF2-40B4-BE49-F238E27FC236}">
                <a16:creationId xmlns:a16="http://schemas.microsoft.com/office/drawing/2014/main" id="{3265328B-8597-4E70-ADA6-10E8C48C2157}"/>
              </a:ext>
            </a:extLst>
          </p:cNvPr>
          <p:cNvCxnSpPr>
            <a:stCxn id="96" idx="2"/>
            <a:endCxn id="89" idx="0"/>
          </p:cNvCxnSpPr>
          <p:nvPr/>
        </p:nvCxnSpPr>
        <p:spPr>
          <a:xfrm>
            <a:off x="6094476" y="2361858"/>
            <a:ext cx="2161432" cy="217959"/>
          </a:xfrm>
          <a:prstGeom prst="line">
            <a:avLst/>
          </a:prstGeom>
        </p:spPr>
        <p:style>
          <a:lnRef idx="1">
            <a:schemeClr val="dk1"/>
          </a:lnRef>
          <a:fillRef idx="0">
            <a:schemeClr val="dk1"/>
          </a:fillRef>
          <a:effectRef idx="0">
            <a:schemeClr val="dk1"/>
          </a:effectRef>
          <a:fontRef idx="minor">
            <a:schemeClr val="tx1"/>
          </a:fontRef>
        </p:style>
      </p:cxnSp>
      <p:cxnSp>
        <p:nvCxnSpPr>
          <p:cNvPr id="101" name="מחבר ישר 100">
            <a:extLst>
              <a:ext uri="{FF2B5EF4-FFF2-40B4-BE49-F238E27FC236}">
                <a16:creationId xmlns:a16="http://schemas.microsoft.com/office/drawing/2014/main" id="{BFE5C7FA-2CB6-4D01-9A91-C1B47B3FD470}"/>
              </a:ext>
            </a:extLst>
          </p:cNvPr>
          <p:cNvCxnSpPr>
            <a:stCxn id="96" idx="2"/>
            <a:endCxn id="88" idx="0"/>
          </p:cNvCxnSpPr>
          <p:nvPr/>
        </p:nvCxnSpPr>
        <p:spPr>
          <a:xfrm flipH="1">
            <a:off x="3463694" y="2361858"/>
            <a:ext cx="2630782" cy="220691"/>
          </a:xfrm>
          <a:prstGeom prst="line">
            <a:avLst/>
          </a:prstGeom>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25637A94-8439-423F-B215-B75451362D19}"/>
              </a:ext>
            </a:extLst>
          </p:cNvPr>
          <p:cNvSpPr txBox="1"/>
          <p:nvPr/>
        </p:nvSpPr>
        <p:spPr>
          <a:xfrm>
            <a:off x="1233145" y="5414788"/>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a:t>
            </a:r>
            <a:r>
              <a:rPr lang="en-US" sz="1000" dirty="0"/>
              <a:t>0</a:t>
            </a:r>
            <a:endParaRPr lang="he-IL" dirty="0"/>
          </a:p>
        </p:txBody>
      </p:sp>
      <p:sp>
        <p:nvSpPr>
          <p:cNvPr id="103" name="TextBox 102">
            <a:extLst>
              <a:ext uri="{FF2B5EF4-FFF2-40B4-BE49-F238E27FC236}">
                <a16:creationId xmlns:a16="http://schemas.microsoft.com/office/drawing/2014/main" id="{EB84DCAA-6E82-44CA-93EA-50D3A9774C72}"/>
              </a:ext>
            </a:extLst>
          </p:cNvPr>
          <p:cNvSpPr txBox="1"/>
          <p:nvPr/>
        </p:nvSpPr>
        <p:spPr>
          <a:xfrm>
            <a:off x="1839760" y="5414787"/>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a:t>
            </a:r>
            <a:r>
              <a:rPr lang="en-US" sz="1000" dirty="0"/>
              <a:t>1</a:t>
            </a:r>
            <a:endParaRPr lang="he-IL" dirty="0"/>
          </a:p>
        </p:txBody>
      </p:sp>
      <p:sp>
        <p:nvSpPr>
          <p:cNvPr id="104" name="TextBox 103">
            <a:extLst>
              <a:ext uri="{FF2B5EF4-FFF2-40B4-BE49-F238E27FC236}">
                <a16:creationId xmlns:a16="http://schemas.microsoft.com/office/drawing/2014/main" id="{5E45CA43-2F84-45C0-A656-90970F45497A}"/>
              </a:ext>
            </a:extLst>
          </p:cNvPr>
          <p:cNvSpPr txBox="1"/>
          <p:nvPr/>
        </p:nvSpPr>
        <p:spPr>
          <a:xfrm>
            <a:off x="2419524" y="5411200"/>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T2</a:t>
            </a:r>
            <a:endParaRPr lang="he-IL" dirty="0"/>
          </a:p>
        </p:txBody>
      </p:sp>
      <p:sp>
        <p:nvSpPr>
          <p:cNvPr id="105" name="TextBox 104">
            <a:extLst>
              <a:ext uri="{FF2B5EF4-FFF2-40B4-BE49-F238E27FC236}">
                <a16:creationId xmlns:a16="http://schemas.microsoft.com/office/drawing/2014/main" id="{C60081DA-7A41-493B-9DFA-35761340F12D}"/>
              </a:ext>
            </a:extLst>
          </p:cNvPr>
          <p:cNvSpPr txBox="1"/>
          <p:nvPr/>
        </p:nvSpPr>
        <p:spPr>
          <a:xfrm>
            <a:off x="3016452" y="5411200"/>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T3</a:t>
            </a:r>
            <a:endParaRPr lang="he-IL" dirty="0"/>
          </a:p>
        </p:txBody>
      </p:sp>
      <p:sp>
        <p:nvSpPr>
          <p:cNvPr id="106" name="TextBox 105">
            <a:extLst>
              <a:ext uri="{FF2B5EF4-FFF2-40B4-BE49-F238E27FC236}">
                <a16:creationId xmlns:a16="http://schemas.microsoft.com/office/drawing/2014/main" id="{B2092141-19AA-430F-A478-56E3E2013C04}"/>
              </a:ext>
            </a:extLst>
          </p:cNvPr>
          <p:cNvSpPr txBox="1"/>
          <p:nvPr/>
        </p:nvSpPr>
        <p:spPr>
          <a:xfrm>
            <a:off x="3617389" y="5418027"/>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T4</a:t>
            </a:r>
            <a:endParaRPr lang="he-IL" dirty="0"/>
          </a:p>
        </p:txBody>
      </p:sp>
      <p:sp>
        <p:nvSpPr>
          <p:cNvPr id="107" name="TextBox 106">
            <a:extLst>
              <a:ext uri="{FF2B5EF4-FFF2-40B4-BE49-F238E27FC236}">
                <a16:creationId xmlns:a16="http://schemas.microsoft.com/office/drawing/2014/main" id="{DCE1FE3F-BE31-4A67-93E2-94BFF377E276}"/>
              </a:ext>
            </a:extLst>
          </p:cNvPr>
          <p:cNvSpPr txBox="1"/>
          <p:nvPr/>
        </p:nvSpPr>
        <p:spPr>
          <a:xfrm>
            <a:off x="4238187" y="5418027"/>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T5</a:t>
            </a:r>
            <a:endParaRPr lang="he-IL" dirty="0"/>
          </a:p>
        </p:txBody>
      </p:sp>
      <p:sp>
        <p:nvSpPr>
          <p:cNvPr id="108" name="TextBox 107">
            <a:extLst>
              <a:ext uri="{FF2B5EF4-FFF2-40B4-BE49-F238E27FC236}">
                <a16:creationId xmlns:a16="http://schemas.microsoft.com/office/drawing/2014/main" id="{7B2C5B2C-78F0-484F-AC9E-E39590A51B6B}"/>
              </a:ext>
            </a:extLst>
          </p:cNvPr>
          <p:cNvSpPr txBox="1"/>
          <p:nvPr/>
        </p:nvSpPr>
        <p:spPr>
          <a:xfrm>
            <a:off x="4852595" y="5408338"/>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T6</a:t>
            </a:r>
            <a:endParaRPr lang="he-IL" dirty="0"/>
          </a:p>
        </p:txBody>
      </p:sp>
      <p:sp>
        <p:nvSpPr>
          <p:cNvPr id="109" name="TextBox 108">
            <a:extLst>
              <a:ext uri="{FF2B5EF4-FFF2-40B4-BE49-F238E27FC236}">
                <a16:creationId xmlns:a16="http://schemas.microsoft.com/office/drawing/2014/main" id="{4A0B743B-4FAB-4490-9D57-4A22748DA89C}"/>
              </a:ext>
            </a:extLst>
          </p:cNvPr>
          <p:cNvSpPr txBox="1"/>
          <p:nvPr/>
        </p:nvSpPr>
        <p:spPr>
          <a:xfrm>
            <a:off x="5435809" y="5414787"/>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T7</a:t>
            </a:r>
            <a:endParaRPr lang="he-IL" dirty="0"/>
          </a:p>
        </p:txBody>
      </p:sp>
      <p:sp>
        <p:nvSpPr>
          <p:cNvPr id="110" name="TextBox 109">
            <a:extLst>
              <a:ext uri="{FF2B5EF4-FFF2-40B4-BE49-F238E27FC236}">
                <a16:creationId xmlns:a16="http://schemas.microsoft.com/office/drawing/2014/main" id="{BD6598BC-888E-4876-8E0D-17B2BDDD664D}"/>
              </a:ext>
            </a:extLst>
          </p:cNvPr>
          <p:cNvSpPr txBox="1"/>
          <p:nvPr/>
        </p:nvSpPr>
        <p:spPr>
          <a:xfrm>
            <a:off x="6079931" y="5414786"/>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T8</a:t>
            </a:r>
            <a:endParaRPr lang="he-IL" dirty="0"/>
          </a:p>
        </p:txBody>
      </p:sp>
      <p:sp>
        <p:nvSpPr>
          <p:cNvPr id="111" name="TextBox 110">
            <a:extLst>
              <a:ext uri="{FF2B5EF4-FFF2-40B4-BE49-F238E27FC236}">
                <a16:creationId xmlns:a16="http://schemas.microsoft.com/office/drawing/2014/main" id="{5F2272C8-FA73-4D99-83DE-57245E0D2F7C}"/>
              </a:ext>
            </a:extLst>
          </p:cNvPr>
          <p:cNvSpPr txBox="1"/>
          <p:nvPr/>
        </p:nvSpPr>
        <p:spPr>
          <a:xfrm>
            <a:off x="6657544" y="5427991"/>
            <a:ext cx="37326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T9</a:t>
            </a:r>
            <a:endParaRPr lang="he-IL" dirty="0"/>
          </a:p>
        </p:txBody>
      </p:sp>
      <p:sp>
        <p:nvSpPr>
          <p:cNvPr id="112" name="TextBox 111">
            <a:extLst>
              <a:ext uri="{FF2B5EF4-FFF2-40B4-BE49-F238E27FC236}">
                <a16:creationId xmlns:a16="http://schemas.microsoft.com/office/drawing/2014/main" id="{7409236D-4677-4A6E-BDAE-2DB291219D31}"/>
              </a:ext>
            </a:extLst>
          </p:cNvPr>
          <p:cNvSpPr txBox="1"/>
          <p:nvPr/>
        </p:nvSpPr>
        <p:spPr>
          <a:xfrm>
            <a:off x="7216379" y="5405641"/>
            <a:ext cx="422920"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a:t>
            </a:r>
            <a:r>
              <a:rPr lang="en-US" sz="1000" dirty="0"/>
              <a:t>10</a:t>
            </a:r>
            <a:endParaRPr lang="he-IL" dirty="0"/>
          </a:p>
        </p:txBody>
      </p:sp>
      <p:sp>
        <p:nvSpPr>
          <p:cNvPr id="113" name="TextBox 112">
            <a:extLst>
              <a:ext uri="{FF2B5EF4-FFF2-40B4-BE49-F238E27FC236}">
                <a16:creationId xmlns:a16="http://schemas.microsoft.com/office/drawing/2014/main" id="{A2C62303-5A72-47D5-B4DB-EAF1CE96A9D4}"/>
              </a:ext>
            </a:extLst>
          </p:cNvPr>
          <p:cNvSpPr txBox="1"/>
          <p:nvPr/>
        </p:nvSpPr>
        <p:spPr>
          <a:xfrm>
            <a:off x="7816247" y="5414786"/>
            <a:ext cx="399272"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T1</a:t>
            </a:r>
            <a:r>
              <a:rPr lang="en-US" sz="1000" dirty="0"/>
              <a:t>1</a:t>
            </a:r>
            <a:endParaRPr lang="he-IL" dirty="0"/>
          </a:p>
        </p:txBody>
      </p:sp>
      <p:sp>
        <p:nvSpPr>
          <p:cNvPr id="114" name="TextBox 113">
            <a:extLst>
              <a:ext uri="{FF2B5EF4-FFF2-40B4-BE49-F238E27FC236}">
                <a16:creationId xmlns:a16="http://schemas.microsoft.com/office/drawing/2014/main" id="{854DE417-F5D6-49F9-A34A-FEB22263A8D4}"/>
              </a:ext>
            </a:extLst>
          </p:cNvPr>
          <p:cNvSpPr txBox="1"/>
          <p:nvPr/>
        </p:nvSpPr>
        <p:spPr>
          <a:xfrm>
            <a:off x="8424242" y="5433083"/>
            <a:ext cx="431625"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a:t>
            </a:r>
            <a:r>
              <a:rPr lang="en-US" sz="1000" dirty="0"/>
              <a:t>12</a:t>
            </a:r>
            <a:endParaRPr lang="he-IL" dirty="0"/>
          </a:p>
        </p:txBody>
      </p:sp>
      <p:sp>
        <p:nvSpPr>
          <p:cNvPr id="115" name="TextBox 114">
            <a:extLst>
              <a:ext uri="{FF2B5EF4-FFF2-40B4-BE49-F238E27FC236}">
                <a16:creationId xmlns:a16="http://schemas.microsoft.com/office/drawing/2014/main" id="{0026C484-71B1-4DFB-B3C5-FFB6D248EADA}"/>
              </a:ext>
            </a:extLst>
          </p:cNvPr>
          <p:cNvSpPr txBox="1"/>
          <p:nvPr/>
        </p:nvSpPr>
        <p:spPr>
          <a:xfrm>
            <a:off x="8988440" y="5426590"/>
            <a:ext cx="431289"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a:t>
            </a:r>
            <a:r>
              <a:rPr lang="en-US" sz="1000" dirty="0"/>
              <a:t>13</a:t>
            </a:r>
            <a:endParaRPr lang="he-IL" dirty="0"/>
          </a:p>
        </p:txBody>
      </p:sp>
      <p:sp>
        <p:nvSpPr>
          <p:cNvPr id="116" name="TextBox 115">
            <a:extLst>
              <a:ext uri="{FF2B5EF4-FFF2-40B4-BE49-F238E27FC236}">
                <a16:creationId xmlns:a16="http://schemas.microsoft.com/office/drawing/2014/main" id="{A5725149-6878-4403-9F31-68645872832B}"/>
              </a:ext>
            </a:extLst>
          </p:cNvPr>
          <p:cNvSpPr txBox="1"/>
          <p:nvPr/>
        </p:nvSpPr>
        <p:spPr>
          <a:xfrm>
            <a:off x="9640810" y="5405640"/>
            <a:ext cx="399657"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a:t>
            </a:r>
            <a:r>
              <a:rPr lang="en-US" sz="1000" dirty="0"/>
              <a:t>14</a:t>
            </a:r>
            <a:endParaRPr lang="he-IL" dirty="0"/>
          </a:p>
        </p:txBody>
      </p:sp>
      <p:sp>
        <p:nvSpPr>
          <p:cNvPr id="117" name="TextBox 116">
            <a:extLst>
              <a:ext uri="{FF2B5EF4-FFF2-40B4-BE49-F238E27FC236}">
                <a16:creationId xmlns:a16="http://schemas.microsoft.com/office/drawing/2014/main" id="{97933AED-5A74-4FF9-BA60-89E105ED75D3}"/>
              </a:ext>
            </a:extLst>
          </p:cNvPr>
          <p:cNvSpPr txBox="1"/>
          <p:nvPr/>
        </p:nvSpPr>
        <p:spPr>
          <a:xfrm>
            <a:off x="10214182" y="5433083"/>
            <a:ext cx="419102" cy="246221"/>
          </a:xfrm>
          <a:prstGeom prst="rect">
            <a:avLst/>
          </a:prstGeom>
          <a:noFill/>
        </p:spPr>
        <p:txBody>
          <a:bodyPr wrap="square" rtlCol="1">
            <a:spAutoFit/>
          </a:bodyPr>
          <a:lstStyle/>
          <a:p>
            <a:r>
              <a:rPr lang="en-US" sz="1000" dirty="0">
                <a:latin typeface="Arial" panose="020B0604020202020204" pitchFamily="34" charset="0"/>
                <a:cs typeface="Arial" panose="020B0604020202020204" pitchFamily="34" charset="0"/>
              </a:rPr>
              <a:t>T</a:t>
            </a:r>
            <a:r>
              <a:rPr lang="en-US" sz="1000" dirty="0"/>
              <a:t>15</a:t>
            </a:r>
            <a:endParaRPr lang="he-IL" dirty="0"/>
          </a:p>
        </p:txBody>
      </p:sp>
      <p:sp>
        <p:nvSpPr>
          <p:cNvPr id="118" name="TextBox 117">
            <a:extLst>
              <a:ext uri="{FF2B5EF4-FFF2-40B4-BE49-F238E27FC236}">
                <a16:creationId xmlns:a16="http://schemas.microsoft.com/office/drawing/2014/main" id="{34D07EE3-ED6E-400C-AEE8-FF9BB5ABCC6B}"/>
              </a:ext>
            </a:extLst>
          </p:cNvPr>
          <p:cNvSpPr txBox="1"/>
          <p:nvPr/>
        </p:nvSpPr>
        <p:spPr>
          <a:xfrm>
            <a:off x="5540302" y="1805151"/>
            <a:ext cx="1152051" cy="646331"/>
          </a:xfrm>
          <a:prstGeom prst="rect">
            <a:avLst/>
          </a:prstGeom>
          <a:noFill/>
        </p:spPr>
        <p:txBody>
          <a:bodyPr wrap="square" rtlCol="1">
            <a:spAutoFit/>
          </a:bodyPr>
          <a:lstStyle/>
          <a:p>
            <a:pPr algn="ctr"/>
            <a:r>
              <a:rPr lang="en-US" dirty="0"/>
              <a:t>N0 = Root = 0</a:t>
            </a:r>
            <a:endParaRPr lang="he-IL" dirty="0"/>
          </a:p>
        </p:txBody>
      </p:sp>
      <p:sp>
        <p:nvSpPr>
          <p:cNvPr id="119" name="TextBox 118">
            <a:extLst>
              <a:ext uri="{FF2B5EF4-FFF2-40B4-BE49-F238E27FC236}">
                <a16:creationId xmlns:a16="http://schemas.microsoft.com/office/drawing/2014/main" id="{A90475D9-39C5-4EDB-8BC8-98B095B281C0}"/>
              </a:ext>
            </a:extLst>
          </p:cNvPr>
          <p:cNvSpPr txBox="1"/>
          <p:nvPr/>
        </p:nvSpPr>
        <p:spPr>
          <a:xfrm>
            <a:off x="3191841" y="2579817"/>
            <a:ext cx="472709" cy="369332"/>
          </a:xfrm>
          <a:prstGeom prst="rect">
            <a:avLst/>
          </a:prstGeom>
          <a:noFill/>
        </p:spPr>
        <p:txBody>
          <a:bodyPr wrap="square" rtlCol="1">
            <a:spAutoFit/>
          </a:bodyPr>
          <a:lstStyle/>
          <a:p>
            <a:r>
              <a:rPr lang="en-US" dirty="0"/>
              <a:t>N1 </a:t>
            </a:r>
            <a:endParaRPr lang="he-IL" dirty="0"/>
          </a:p>
        </p:txBody>
      </p:sp>
      <p:sp>
        <p:nvSpPr>
          <p:cNvPr id="121" name="TextBox 120">
            <a:extLst>
              <a:ext uri="{FF2B5EF4-FFF2-40B4-BE49-F238E27FC236}">
                <a16:creationId xmlns:a16="http://schemas.microsoft.com/office/drawing/2014/main" id="{E1133588-8E3E-4394-B542-341B99FCAE9C}"/>
              </a:ext>
            </a:extLst>
          </p:cNvPr>
          <p:cNvSpPr txBox="1"/>
          <p:nvPr/>
        </p:nvSpPr>
        <p:spPr>
          <a:xfrm>
            <a:off x="8058084" y="2576303"/>
            <a:ext cx="472709" cy="369332"/>
          </a:xfrm>
          <a:prstGeom prst="rect">
            <a:avLst/>
          </a:prstGeom>
          <a:noFill/>
        </p:spPr>
        <p:txBody>
          <a:bodyPr wrap="square" rtlCol="1">
            <a:spAutoFit/>
          </a:bodyPr>
          <a:lstStyle/>
          <a:p>
            <a:r>
              <a:rPr lang="en-US" dirty="0"/>
              <a:t>N2 </a:t>
            </a:r>
            <a:endParaRPr lang="he-IL" dirty="0"/>
          </a:p>
        </p:txBody>
      </p:sp>
      <p:sp>
        <p:nvSpPr>
          <p:cNvPr id="122" name="TextBox 121">
            <a:extLst>
              <a:ext uri="{FF2B5EF4-FFF2-40B4-BE49-F238E27FC236}">
                <a16:creationId xmlns:a16="http://schemas.microsoft.com/office/drawing/2014/main" id="{D6ACE449-EEB4-4948-91D9-F065145D807B}"/>
              </a:ext>
            </a:extLst>
          </p:cNvPr>
          <p:cNvSpPr txBox="1"/>
          <p:nvPr/>
        </p:nvSpPr>
        <p:spPr>
          <a:xfrm>
            <a:off x="2165844" y="3359923"/>
            <a:ext cx="472709" cy="369332"/>
          </a:xfrm>
          <a:prstGeom prst="rect">
            <a:avLst/>
          </a:prstGeom>
          <a:noFill/>
        </p:spPr>
        <p:txBody>
          <a:bodyPr wrap="square" rtlCol="1">
            <a:spAutoFit/>
          </a:bodyPr>
          <a:lstStyle/>
          <a:p>
            <a:r>
              <a:rPr lang="en-US" dirty="0"/>
              <a:t>N3 </a:t>
            </a:r>
            <a:endParaRPr lang="he-IL" dirty="0"/>
          </a:p>
        </p:txBody>
      </p:sp>
      <p:sp>
        <p:nvSpPr>
          <p:cNvPr id="123" name="TextBox 122">
            <a:extLst>
              <a:ext uri="{FF2B5EF4-FFF2-40B4-BE49-F238E27FC236}">
                <a16:creationId xmlns:a16="http://schemas.microsoft.com/office/drawing/2014/main" id="{9CF93460-5AE0-4538-A2A6-64B46C19805E}"/>
              </a:ext>
            </a:extLst>
          </p:cNvPr>
          <p:cNvSpPr txBox="1"/>
          <p:nvPr/>
        </p:nvSpPr>
        <p:spPr>
          <a:xfrm>
            <a:off x="4489728" y="3339316"/>
            <a:ext cx="472709" cy="369332"/>
          </a:xfrm>
          <a:prstGeom prst="rect">
            <a:avLst/>
          </a:prstGeom>
          <a:noFill/>
        </p:spPr>
        <p:txBody>
          <a:bodyPr wrap="square" rtlCol="1">
            <a:spAutoFit/>
          </a:bodyPr>
          <a:lstStyle/>
          <a:p>
            <a:r>
              <a:rPr lang="en-US" dirty="0"/>
              <a:t>N4 </a:t>
            </a:r>
            <a:endParaRPr lang="he-IL" dirty="0"/>
          </a:p>
        </p:txBody>
      </p:sp>
      <p:sp>
        <p:nvSpPr>
          <p:cNvPr id="124" name="TextBox 123">
            <a:extLst>
              <a:ext uri="{FF2B5EF4-FFF2-40B4-BE49-F238E27FC236}">
                <a16:creationId xmlns:a16="http://schemas.microsoft.com/office/drawing/2014/main" id="{A9790D97-7C3C-46E9-8C72-2F6CCCC180DE}"/>
              </a:ext>
            </a:extLst>
          </p:cNvPr>
          <p:cNvSpPr txBox="1"/>
          <p:nvPr/>
        </p:nvSpPr>
        <p:spPr>
          <a:xfrm>
            <a:off x="6923556" y="3349855"/>
            <a:ext cx="472709" cy="369332"/>
          </a:xfrm>
          <a:prstGeom prst="rect">
            <a:avLst/>
          </a:prstGeom>
          <a:noFill/>
        </p:spPr>
        <p:txBody>
          <a:bodyPr wrap="square" rtlCol="1">
            <a:spAutoFit/>
          </a:bodyPr>
          <a:lstStyle/>
          <a:p>
            <a:r>
              <a:rPr lang="en-US" dirty="0"/>
              <a:t>N5 </a:t>
            </a:r>
            <a:endParaRPr lang="he-IL" dirty="0"/>
          </a:p>
        </p:txBody>
      </p:sp>
      <p:sp>
        <p:nvSpPr>
          <p:cNvPr id="125" name="TextBox 124">
            <a:extLst>
              <a:ext uri="{FF2B5EF4-FFF2-40B4-BE49-F238E27FC236}">
                <a16:creationId xmlns:a16="http://schemas.microsoft.com/office/drawing/2014/main" id="{0F1281AC-0C2F-4AAC-B848-78F481DFC0FE}"/>
              </a:ext>
            </a:extLst>
          </p:cNvPr>
          <p:cNvSpPr txBox="1"/>
          <p:nvPr/>
        </p:nvSpPr>
        <p:spPr>
          <a:xfrm>
            <a:off x="9315382" y="3348606"/>
            <a:ext cx="472709" cy="369332"/>
          </a:xfrm>
          <a:prstGeom prst="rect">
            <a:avLst/>
          </a:prstGeom>
          <a:noFill/>
        </p:spPr>
        <p:txBody>
          <a:bodyPr wrap="square" rtlCol="1">
            <a:spAutoFit/>
          </a:bodyPr>
          <a:lstStyle/>
          <a:p>
            <a:r>
              <a:rPr lang="en-US" dirty="0"/>
              <a:t>N6 </a:t>
            </a:r>
            <a:endParaRPr lang="he-IL" dirty="0"/>
          </a:p>
        </p:txBody>
      </p:sp>
      <p:sp>
        <p:nvSpPr>
          <p:cNvPr id="126" name="TextBox 125">
            <a:extLst>
              <a:ext uri="{FF2B5EF4-FFF2-40B4-BE49-F238E27FC236}">
                <a16:creationId xmlns:a16="http://schemas.microsoft.com/office/drawing/2014/main" id="{8200B43F-20E2-4CD4-8C51-A70A4BBB7B65}"/>
              </a:ext>
            </a:extLst>
          </p:cNvPr>
          <p:cNvSpPr txBox="1"/>
          <p:nvPr/>
        </p:nvSpPr>
        <p:spPr>
          <a:xfrm>
            <a:off x="1535874" y="4367664"/>
            <a:ext cx="472709" cy="369332"/>
          </a:xfrm>
          <a:prstGeom prst="rect">
            <a:avLst/>
          </a:prstGeom>
          <a:noFill/>
        </p:spPr>
        <p:txBody>
          <a:bodyPr wrap="square" rtlCol="1">
            <a:spAutoFit/>
          </a:bodyPr>
          <a:lstStyle/>
          <a:p>
            <a:r>
              <a:rPr lang="en-US" dirty="0"/>
              <a:t>N7 </a:t>
            </a:r>
            <a:endParaRPr lang="he-IL" dirty="0"/>
          </a:p>
        </p:txBody>
      </p:sp>
      <p:sp>
        <p:nvSpPr>
          <p:cNvPr id="127" name="TextBox 126">
            <a:extLst>
              <a:ext uri="{FF2B5EF4-FFF2-40B4-BE49-F238E27FC236}">
                <a16:creationId xmlns:a16="http://schemas.microsoft.com/office/drawing/2014/main" id="{C269FE0C-1D20-407A-97E3-C89BB7D9D3FE}"/>
              </a:ext>
            </a:extLst>
          </p:cNvPr>
          <p:cNvSpPr txBox="1"/>
          <p:nvPr/>
        </p:nvSpPr>
        <p:spPr>
          <a:xfrm>
            <a:off x="2739330" y="4338416"/>
            <a:ext cx="472709" cy="369332"/>
          </a:xfrm>
          <a:prstGeom prst="rect">
            <a:avLst/>
          </a:prstGeom>
          <a:noFill/>
        </p:spPr>
        <p:txBody>
          <a:bodyPr wrap="square" rtlCol="1">
            <a:spAutoFit/>
          </a:bodyPr>
          <a:lstStyle/>
          <a:p>
            <a:r>
              <a:rPr lang="en-US" dirty="0"/>
              <a:t>N8 </a:t>
            </a:r>
            <a:endParaRPr lang="he-IL" dirty="0"/>
          </a:p>
        </p:txBody>
      </p:sp>
      <p:sp>
        <p:nvSpPr>
          <p:cNvPr id="128" name="TextBox 127">
            <a:extLst>
              <a:ext uri="{FF2B5EF4-FFF2-40B4-BE49-F238E27FC236}">
                <a16:creationId xmlns:a16="http://schemas.microsoft.com/office/drawing/2014/main" id="{13CE21AC-72AC-47D0-A54B-6E0121F971D9}"/>
              </a:ext>
            </a:extLst>
          </p:cNvPr>
          <p:cNvSpPr txBox="1"/>
          <p:nvPr/>
        </p:nvSpPr>
        <p:spPr>
          <a:xfrm>
            <a:off x="3853190" y="4352079"/>
            <a:ext cx="472709" cy="369332"/>
          </a:xfrm>
          <a:prstGeom prst="rect">
            <a:avLst/>
          </a:prstGeom>
          <a:noFill/>
        </p:spPr>
        <p:txBody>
          <a:bodyPr wrap="square" rtlCol="1">
            <a:spAutoFit/>
          </a:bodyPr>
          <a:lstStyle/>
          <a:p>
            <a:r>
              <a:rPr lang="en-US" dirty="0"/>
              <a:t>N9 </a:t>
            </a:r>
            <a:endParaRPr lang="he-IL" dirty="0"/>
          </a:p>
        </p:txBody>
      </p:sp>
      <p:sp>
        <p:nvSpPr>
          <p:cNvPr id="130" name="TextBox 129">
            <a:extLst>
              <a:ext uri="{FF2B5EF4-FFF2-40B4-BE49-F238E27FC236}">
                <a16:creationId xmlns:a16="http://schemas.microsoft.com/office/drawing/2014/main" id="{0CEDBA41-0213-4AFF-95C1-C2BF01A98E52}"/>
              </a:ext>
            </a:extLst>
          </p:cNvPr>
          <p:cNvSpPr txBox="1"/>
          <p:nvPr/>
        </p:nvSpPr>
        <p:spPr>
          <a:xfrm>
            <a:off x="4992808" y="4370087"/>
            <a:ext cx="623211" cy="369332"/>
          </a:xfrm>
          <a:prstGeom prst="rect">
            <a:avLst/>
          </a:prstGeom>
          <a:noFill/>
        </p:spPr>
        <p:txBody>
          <a:bodyPr wrap="square" rtlCol="1">
            <a:spAutoFit/>
          </a:bodyPr>
          <a:lstStyle/>
          <a:p>
            <a:r>
              <a:rPr lang="en-US" dirty="0"/>
              <a:t>N10 </a:t>
            </a:r>
            <a:endParaRPr lang="he-IL" dirty="0"/>
          </a:p>
        </p:txBody>
      </p:sp>
      <p:sp>
        <p:nvSpPr>
          <p:cNvPr id="131" name="TextBox 130">
            <a:extLst>
              <a:ext uri="{FF2B5EF4-FFF2-40B4-BE49-F238E27FC236}">
                <a16:creationId xmlns:a16="http://schemas.microsoft.com/office/drawing/2014/main" id="{69CC89FA-E305-465D-9E95-23C047EF96CE}"/>
              </a:ext>
            </a:extLst>
          </p:cNvPr>
          <p:cNvSpPr txBox="1"/>
          <p:nvPr/>
        </p:nvSpPr>
        <p:spPr>
          <a:xfrm>
            <a:off x="6258072" y="4349875"/>
            <a:ext cx="623211" cy="369332"/>
          </a:xfrm>
          <a:prstGeom prst="rect">
            <a:avLst/>
          </a:prstGeom>
          <a:noFill/>
        </p:spPr>
        <p:txBody>
          <a:bodyPr wrap="square" rtlCol="1">
            <a:spAutoFit/>
          </a:bodyPr>
          <a:lstStyle/>
          <a:p>
            <a:r>
              <a:rPr lang="en-US" dirty="0"/>
              <a:t>N11 </a:t>
            </a:r>
            <a:endParaRPr lang="he-IL" dirty="0"/>
          </a:p>
        </p:txBody>
      </p:sp>
      <p:sp>
        <p:nvSpPr>
          <p:cNvPr id="132" name="TextBox 131">
            <a:extLst>
              <a:ext uri="{FF2B5EF4-FFF2-40B4-BE49-F238E27FC236}">
                <a16:creationId xmlns:a16="http://schemas.microsoft.com/office/drawing/2014/main" id="{9B67C3BF-0DB1-4EE7-8FE0-E6FAD500BBF5}"/>
              </a:ext>
            </a:extLst>
          </p:cNvPr>
          <p:cNvSpPr txBox="1"/>
          <p:nvPr/>
        </p:nvSpPr>
        <p:spPr>
          <a:xfrm>
            <a:off x="7369438" y="4367664"/>
            <a:ext cx="623211" cy="369332"/>
          </a:xfrm>
          <a:prstGeom prst="rect">
            <a:avLst/>
          </a:prstGeom>
          <a:noFill/>
        </p:spPr>
        <p:txBody>
          <a:bodyPr wrap="square" rtlCol="1">
            <a:spAutoFit/>
          </a:bodyPr>
          <a:lstStyle/>
          <a:p>
            <a:r>
              <a:rPr lang="en-US" dirty="0"/>
              <a:t>N12 </a:t>
            </a:r>
            <a:endParaRPr lang="he-IL" dirty="0"/>
          </a:p>
        </p:txBody>
      </p:sp>
      <p:sp>
        <p:nvSpPr>
          <p:cNvPr id="133" name="TextBox 132">
            <a:extLst>
              <a:ext uri="{FF2B5EF4-FFF2-40B4-BE49-F238E27FC236}">
                <a16:creationId xmlns:a16="http://schemas.microsoft.com/office/drawing/2014/main" id="{B28C7AE6-CF50-497F-A9A9-FC5E8501605B}"/>
              </a:ext>
            </a:extLst>
          </p:cNvPr>
          <p:cNvSpPr txBox="1"/>
          <p:nvPr/>
        </p:nvSpPr>
        <p:spPr>
          <a:xfrm>
            <a:off x="8616475" y="4346411"/>
            <a:ext cx="623211" cy="369332"/>
          </a:xfrm>
          <a:prstGeom prst="rect">
            <a:avLst/>
          </a:prstGeom>
          <a:noFill/>
        </p:spPr>
        <p:txBody>
          <a:bodyPr wrap="square" rtlCol="1">
            <a:spAutoFit/>
          </a:bodyPr>
          <a:lstStyle/>
          <a:p>
            <a:r>
              <a:rPr lang="en-US" dirty="0"/>
              <a:t>N13 </a:t>
            </a:r>
            <a:endParaRPr lang="he-IL" dirty="0"/>
          </a:p>
        </p:txBody>
      </p:sp>
      <p:sp>
        <p:nvSpPr>
          <p:cNvPr id="134" name="TextBox 133">
            <a:extLst>
              <a:ext uri="{FF2B5EF4-FFF2-40B4-BE49-F238E27FC236}">
                <a16:creationId xmlns:a16="http://schemas.microsoft.com/office/drawing/2014/main" id="{F5470F09-1361-44D4-8082-0226193C3138}"/>
              </a:ext>
            </a:extLst>
          </p:cNvPr>
          <p:cNvSpPr txBox="1"/>
          <p:nvPr/>
        </p:nvSpPr>
        <p:spPr>
          <a:xfrm>
            <a:off x="9891044" y="4354129"/>
            <a:ext cx="623211" cy="369332"/>
          </a:xfrm>
          <a:prstGeom prst="rect">
            <a:avLst/>
          </a:prstGeom>
          <a:noFill/>
        </p:spPr>
        <p:txBody>
          <a:bodyPr wrap="square" rtlCol="1">
            <a:spAutoFit/>
          </a:bodyPr>
          <a:lstStyle/>
          <a:p>
            <a:r>
              <a:rPr lang="en-US" dirty="0"/>
              <a:t>N14 </a:t>
            </a:r>
            <a:endParaRPr lang="he-IL" dirty="0"/>
          </a:p>
        </p:txBody>
      </p:sp>
      <p:sp>
        <p:nvSpPr>
          <p:cNvPr id="135" name="TextBox 134">
            <a:extLst>
              <a:ext uri="{FF2B5EF4-FFF2-40B4-BE49-F238E27FC236}">
                <a16:creationId xmlns:a16="http://schemas.microsoft.com/office/drawing/2014/main" id="{81518276-0398-4418-B9FC-BAE56A7B3A41}"/>
              </a:ext>
            </a:extLst>
          </p:cNvPr>
          <p:cNvSpPr txBox="1"/>
          <p:nvPr/>
        </p:nvSpPr>
        <p:spPr>
          <a:xfrm>
            <a:off x="48622" y="5720615"/>
            <a:ext cx="10378393" cy="1200329"/>
          </a:xfrm>
          <a:prstGeom prst="rect">
            <a:avLst/>
          </a:prstGeom>
          <a:noFill/>
        </p:spPr>
        <p:txBody>
          <a:bodyPr wrap="square" rtlCol="1">
            <a:spAutoFit/>
          </a:bodyPr>
          <a:lstStyle/>
          <a:p>
            <a:r>
              <a:rPr lang="en-US" dirty="0"/>
              <a:t>Lets have a look for example, we want to check if the transaction T6 is valid.</a:t>
            </a:r>
          </a:p>
          <a:p>
            <a:r>
              <a:rPr lang="en-US" dirty="0"/>
              <a:t>The neighbor of T6 is T7.</a:t>
            </a:r>
          </a:p>
          <a:p>
            <a:r>
              <a:rPr lang="en-US" dirty="0"/>
              <a:t>Because its ordered in list, we need to get the N10, so how we can get the N10?</a:t>
            </a:r>
          </a:p>
          <a:p>
            <a:r>
              <a:rPr lang="en-US" dirty="0"/>
              <a:t>By the formula above.</a:t>
            </a:r>
            <a:endParaRPr lang="he-IL" dirty="0"/>
          </a:p>
        </p:txBody>
      </p:sp>
      <p:sp>
        <p:nvSpPr>
          <p:cNvPr id="136" name="TextBox 135">
            <a:extLst>
              <a:ext uri="{FF2B5EF4-FFF2-40B4-BE49-F238E27FC236}">
                <a16:creationId xmlns:a16="http://schemas.microsoft.com/office/drawing/2014/main" id="{1B861049-3B39-496D-A63B-3049BBE54BF7}"/>
              </a:ext>
            </a:extLst>
          </p:cNvPr>
          <p:cNvSpPr txBox="1"/>
          <p:nvPr/>
        </p:nvSpPr>
        <p:spPr>
          <a:xfrm>
            <a:off x="195598" y="3055323"/>
            <a:ext cx="1628951" cy="646331"/>
          </a:xfrm>
          <a:prstGeom prst="rect">
            <a:avLst/>
          </a:prstGeom>
          <a:noFill/>
        </p:spPr>
        <p:txBody>
          <a:bodyPr wrap="square" rtlCol="1">
            <a:spAutoFit/>
          </a:bodyPr>
          <a:lstStyle/>
          <a:p>
            <a:r>
              <a:rPr lang="en-US" dirty="0"/>
              <a:t>N = Node</a:t>
            </a:r>
          </a:p>
          <a:p>
            <a:r>
              <a:rPr lang="en-US" dirty="0"/>
              <a:t>T = Transaction</a:t>
            </a:r>
            <a:endParaRPr lang="he-IL" dirty="0"/>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BF6C45CF-8D1E-4757-B90A-DD60E6C092E8}"/>
                  </a:ext>
                </a:extLst>
              </p:cNvPr>
              <p:cNvSpPr txBox="1"/>
              <p:nvPr/>
            </p:nvSpPr>
            <p:spPr>
              <a:xfrm>
                <a:off x="48862" y="1728545"/>
                <a:ext cx="5846824" cy="1117998"/>
              </a:xfrm>
              <a:prstGeom prst="rect">
                <a:avLst/>
              </a:prstGeom>
              <a:noFill/>
            </p:spPr>
            <p:txBody>
              <a:bodyPr wrap="square" rtlCol="1">
                <a:spAutoFit/>
              </a:bodyPr>
              <a:lstStyle/>
              <a:p>
                <a14:m>
                  <m:oMath xmlns:m="http://schemas.openxmlformats.org/officeDocument/2006/math">
                    <m:sSub>
                      <m:sSubPr>
                        <m:ctrlPr>
                          <a:rPr lang="en-US" i="1" dirty="0" smtClean="0">
                            <a:latin typeface="Cambria Math" panose="02040503050406030204" pitchFamily="18" charset="0"/>
                            <a:sym typeface="Wingdings" panose="05000000000000000000" pitchFamily="2" charset="2"/>
                          </a:rPr>
                        </m:ctrlPr>
                      </m:sSubPr>
                      <m:e>
                        <m:eqArr>
                          <m:eqArrPr>
                            <m:ctrlPr>
                              <a:rPr lang="en-US" b="0" i="1" dirty="0" smtClean="0">
                                <a:latin typeface="Cambria Math" panose="02040503050406030204" pitchFamily="18" charset="0"/>
                                <a:sym typeface="Wingdings" panose="05000000000000000000" pitchFamily="2" charset="2"/>
                              </a:rPr>
                            </m:ctrlPr>
                          </m:eqArrPr>
                          <m:e>
                            <m:r>
                              <a:rPr lang="en-US" b="0" i="1" dirty="0" smtClean="0">
                                <a:latin typeface="Cambria Math" panose="02040503050406030204" pitchFamily="18" charset="0"/>
                                <a:sym typeface="Wingdings" panose="05000000000000000000" pitchFamily="2" charset="2"/>
                              </a:rPr>
                              <m:t>𝑓𝑖𝑟𝑠𝑡</m:t>
                            </m:r>
                          </m:e>
                          <m:e>
                            <m:r>
                              <a:rPr lang="en-US" b="0" i="1" dirty="0" smtClean="0">
                                <a:latin typeface="Cambria Math" panose="02040503050406030204" pitchFamily="18" charset="0"/>
                                <a:sym typeface="Wingdings" panose="05000000000000000000" pitchFamily="2" charset="2"/>
                              </a:rPr>
                              <m:t>𝐿𝑒𝑣𝑒𝑙</m:t>
                            </m:r>
                          </m:e>
                        </m:eqArr>
                      </m:e>
                      <m:sub>
                        <m:r>
                          <a:rPr lang="en-US" i="1" dirty="0">
                            <a:latin typeface="Cambria Math" panose="02040503050406030204" pitchFamily="18" charset="0"/>
                            <a:sym typeface="Wingdings" panose="05000000000000000000" pitchFamily="2" charset="2"/>
                          </a:rPr>
                          <m:t>𝑛𝑜𝑑𝑒</m:t>
                        </m:r>
                      </m:sub>
                    </m:sSub>
                    <m:r>
                      <a:rPr lang="en-US" i="1" dirty="0">
                        <a:latin typeface="Cambria Math" panose="02040503050406030204" pitchFamily="18" charset="0"/>
                        <a:sym typeface="Wingdings" panose="05000000000000000000" pitchFamily="2" charset="2"/>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dirty="0">
                                    <a:latin typeface="Cambria Math" panose="02040503050406030204" pitchFamily="18" charset="0"/>
                                    <a:sym typeface="Wingdings" panose="05000000000000000000" pitchFamily="2" charset="2"/>
                                  </a:rPr>
                                </m:ctrlPr>
                              </m:fPr>
                              <m:num>
                                <m:d>
                                  <m:dPr>
                                    <m:ctrlPr>
                                      <a:rPr lang="en-US" i="1" dirty="0">
                                        <a:latin typeface="Cambria Math" panose="02040503050406030204" pitchFamily="18" charset="0"/>
                                        <a:sym typeface="Wingdings" panose="05000000000000000000" pitchFamily="2" charset="2"/>
                                      </a:rPr>
                                    </m:ctrlPr>
                                  </m:dPr>
                                  <m:e>
                                    <m:r>
                                      <a:rPr lang="en-US" i="1" dirty="0">
                                        <a:latin typeface="Cambria Math" panose="02040503050406030204" pitchFamily="18" charset="0"/>
                                        <a:sym typeface="Wingdings" panose="05000000000000000000" pitchFamily="2" charset="2"/>
                                      </a:rPr>
                                      <m:t>𝑙𝑒𝑛𝑔𝑡</m:t>
                                    </m:r>
                                    <m:r>
                                      <a:rPr lang="en-US" i="1" dirty="0">
                                        <a:latin typeface="Cambria Math" panose="02040503050406030204" pitchFamily="18" charset="0"/>
                                        <a:sym typeface="Wingdings" panose="05000000000000000000" pitchFamily="2" charset="2"/>
                                      </a:rPr>
                                      <m:t>h</m:t>
                                    </m:r>
                                    <m:d>
                                      <m:dPr>
                                        <m:ctrlPr>
                                          <a:rPr lang="en-US" i="1" dirty="0">
                                            <a:latin typeface="Cambria Math" panose="02040503050406030204" pitchFamily="18" charset="0"/>
                                            <a:sym typeface="Wingdings" panose="05000000000000000000" pitchFamily="2" charset="2"/>
                                          </a:rPr>
                                        </m:ctrlPr>
                                      </m:dPr>
                                      <m:e>
                                        <m:r>
                                          <a:rPr lang="en-US" i="1" dirty="0">
                                            <a:latin typeface="Cambria Math" panose="02040503050406030204" pitchFamily="18" charset="0"/>
                                            <a:sym typeface="Wingdings" panose="05000000000000000000" pitchFamily="2" charset="2"/>
                                          </a:rPr>
                                          <m:t>𝑁𝑜𝑑𝑒𝑠</m:t>
                                        </m:r>
                                      </m:e>
                                    </m:d>
                                    <m:r>
                                      <a:rPr lang="en-US" i="1" dirty="0">
                                        <a:latin typeface="Cambria Math" panose="02040503050406030204" pitchFamily="18" charset="0"/>
                                        <a:sym typeface="Wingdings" panose="05000000000000000000" pitchFamily="2" charset="2"/>
                                      </a:rPr>
                                      <m:t>+ </m:t>
                                    </m:r>
                                    <m:r>
                                      <a:rPr lang="en-US" i="1" dirty="0" err="1">
                                        <a:latin typeface="Cambria Math" panose="02040503050406030204" pitchFamily="18" charset="0"/>
                                        <a:sym typeface="Wingdings" panose="05000000000000000000" pitchFamily="2" charset="2"/>
                                      </a:rPr>
                                      <m:t>𝑡𝑟𝑎𝑛𝑠𝑎𝑐𝑡𝑖𝑜</m:t>
                                    </m:r>
                                    <m:sSub>
                                      <m:sSubPr>
                                        <m:ctrlPr>
                                          <a:rPr lang="en-US" i="1" dirty="0" err="1">
                                            <a:latin typeface="Cambria Math" panose="02040503050406030204" pitchFamily="18" charset="0"/>
                                            <a:sym typeface="Wingdings" panose="05000000000000000000" pitchFamily="2" charset="2"/>
                                          </a:rPr>
                                        </m:ctrlPr>
                                      </m:sSubPr>
                                      <m:e>
                                        <m:r>
                                          <a:rPr lang="en-US" i="1" dirty="0" err="1">
                                            <a:latin typeface="Cambria Math" panose="02040503050406030204" pitchFamily="18" charset="0"/>
                                            <a:sym typeface="Wingdings" panose="05000000000000000000" pitchFamily="2" charset="2"/>
                                          </a:rPr>
                                          <m:t>𝑛</m:t>
                                        </m:r>
                                      </m:e>
                                      <m:sub>
                                        <m:r>
                                          <a:rPr lang="en-US" i="1" dirty="0" err="1">
                                            <a:latin typeface="Cambria Math" panose="02040503050406030204" pitchFamily="18" charset="0"/>
                                            <a:sym typeface="Wingdings" panose="05000000000000000000" pitchFamily="2" charset="2"/>
                                          </a:rPr>
                                          <m:t>𝑛𝑢𝑚𝑏𝑒𝑟</m:t>
                                        </m:r>
                                      </m:sub>
                                    </m:sSub>
                                  </m:e>
                                </m:d>
                              </m:num>
                              <m:den>
                                <m:r>
                                  <a:rPr lang="en-US" i="1" dirty="0">
                                    <a:latin typeface="Cambria Math" panose="02040503050406030204" pitchFamily="18" charset="0"/>
                                    <a:sym typeface="Wingdings" panose="05000000000000000000" pitchFamily="2" charset="2"/>
                                  </a:rPr>
                                  <m:t>2</m:t>
                                </m:r>
                              </m:den>
                            </m:f>
                            <m:r>
                              <a:rPr lang="en-US" i="1" dirty="0">
                                <a:latin typeface="Cambria Math" panose="02040503050406030204" pitchFamily="18" charset="0"/>
                                <a:sym typeface="Wingdings" panose="05000000000000000000" pitchFamily="2" charset="2"/>
                              </a:rPr>
                              <m:t>        </m:t>
                            </m:r>
                            <m:r>
                              <a:rPr lang="en-US" i="1" dirty="0">
                                <a:latin typeface="Cambria Math" panose="02040503050406030204" pitchFamily="18" charset="0"/>
                                <a:sym typeface="Wingdings" panose="05000000000000000000" pitchFamily="2" charset="2"/>
                              </a:rPr>
                              <m:t>𝑖𝑓</m:t>
                            </m:r>
                            <m:r>
                              <a:rPr lang="en-US" i="1" dirty="0">
                                <a:latin typeface="Cambria Math" panose="02040503050406030204" pitchFamily="18" charset="0"/>
                                <a:sym typeface="Wingdings" panose="05000000000000000000" pitchFamily="2" charset="2"/>
                              </a:rPr>
                              <m:t> </m:t>
                            </m:r>
                            <m:r>
                              <a:rPr lang="en-US" i="1" dirty="0">
                                <a:latin typeface="Cambria Math" panose="02040503050406030204" pitchFamily="18" charset="0"/>
                                <a:sym typeface="Wingdings" panose="05000000000000000000" pitchFamily="2" charset="2"/>
                              </a:rPr>
                              <m:t>𝑒𝑣𝑒𝑛</m:t>
                            </m:r>
                          </m:e>
                          <m:e>
                            <m:f>
                              <m:fPr>
                                <m:ctrlPr>
                                  <a:rPr lang="en-US" i="1" dirty="0">
                                    <a:latin typeface="Cambria Math" panose="02040503050406030204" pitchFamily="18" charset="0"/>
                                    <a:sym typeface="Wingdings" panose="05000000000000000000" pitchFamily="2" charset="2"/>
                                  </a:rPr>
                                </m:ctrlPr>
                              </m:fPr>
                              <m:num>
                                <m:d>
                                  <m:dPr>
                                    <m:ctrlPr>
                                      <a:rPr lang="en-US" i="1" dirty="0">
                                        <a:latin typeface="Cambria Math" panose="02040503050406030204" pitchFamily="18" charset="0"/>
                                        <a:sym typeface="Wingdings" panose="05000000000000000000" pitchFamily="2" charset="2"/>
                                      </a:rPr>
                                    </m:ctrlPr>
                                  </m:dPr>
                                  <m:e>
                                    <m:r>
                                      <a:rPr lang="en-US" i="1" dirty="0">
                                        <a:latin typeface="Cambria Math" panose="02040503050406030204" pitchFamily="18" charset="0"/>
                                        <a:sym typeface="Wingdings" panose="05000000000000000000" pitchFamily="2" charset="2"/>
                                      </a:rPr>
                                      <m:t>𝑙𝑒𝑛𝑔𝑡</m:t>
                                    </m:r>
                                    <m:r>
                                      <a:rPr lang="en-US" i="1" dirty="0">
                                        <a:latin typeface="Cambria Math" panose="02040503050406030204" pitchFamily="18" charset="0"/>
                                        <a:sym typeface="Wingdings" panose="05000000000000000000" pitchFamily="2" charset="2"/>
                                      </a:rPr>
                                      <m:t>h</m:t>
                                    </m:r>
                                    <m:d>
                                      <m:dPr>
                                        <m:ctrlPr>
                                          <a:rPr lang="en-US" i="1" dirty="0">
                                            <a:latin typeface="Cambria Math" panose="02040503050406030204" pitchFamily="18" charset="0"/>
                                            <a:sym typeface="Wingdings" panose="05000000000000000000" pitchFamily="2" charset="2"/>
                                          </a:rPr>
                                        </m:ctrlPr>
                                      </m:dPr>
                                      <m:e>
                                        <m:r>
                                          <a:rPr lang="en-US" i="1" dirty="0">
                                            <a:latin typeface="Cambria Math" panose="02040503050406030204" pitchFamily="18" charset="0"/>
                                            <a:sym typeface="Wingdings" panose="05000000000000000000" pitchFamily="2" charset="2"/>
                                          </a:rPr>
                                          <m:t>𝑁𝑜𝑑𝑒𝑠</m:t>
                                        </m:r>
                                      </m:e>
                                    </m:d>
                                    <m:r>
                                      <a:rPr lang="en-US" i="1" dirty="0">
                                        <a:latin typeface="Cambria Math" panose="02040503050406030204" pitchFamily="18" charset="0"/>
                                        <a:sym typeface="Wingdings" panose="05000000000000000000" pitchFamily="2" charset="2"/>
                                      </a:rPr>
                                      <m:t>+ </m:t>
                                    </m:r>
                                    <m:r>
                                      <a:rPr lang="en-US" i="1" dirty="0" err="1">
                                        <a:latin typeface="Cambria Math" panose="02040503050406030204" pitchFamily="18" charset="0"/>
                                        <a:sym typeface="Wingdings" panose="05000000000000000000" pitchFamily="2" charset="2"/>
                                      </a:rPr>
                                      <m:t>𝑡𝑟𝑎𝑛𝑠𝑎𝑐𝑡𝑖𝑜</m:t>
                                    </m:r>
                                    <m:sSub>
                                      <m:sSubPr>
                                        <m:ctrlPr>
                                          <a:rPr lang="en-US" i="1" dirty="0" err="1">
                                            <a:latin typeface="Cambria Math" panose="02040503050406030204" pitchFamily="18" charset="0"/>
                                            <a:sym typeface="Wingdings" panose="05000000000000000000" pitchFamily="2" charset="2"/>
                                          </a:rPr>
                                        </m:ctrlPr>
                                      </m:sSubPr>
                                      <m:e>
                                        <m:r>
                                          <a:rPr lang="en-US" i="1" dirty="0" err="1">
                                            <a:latin typeface="Cambria Math" panose="02040503050406030204" pitchFamily="18" charset="0"/>
                                            <a:sym typeface="Wingdings" panose="05000000000000000000" pitchFamily="2" charset="2"/>
                                          </a:rPr>
                                          <m:t>𝑛</m:t>
                                        </m:r>
                                      </m:e>
                                      <m:sub>
                                        <m:r>
                                          <a:rPr lang="en-US" i="1" dirty="0" err="1">
                                            <a:latin typeface="Cambria Math" panose="02040503050406030204" pitchFamily="18" charset="0"/>
                                            <a:sym typeface="Wingdings" panose="05000000000000000000" pitchFamily="2" charset="2"/>
                                          </a:rPr>
                                          <m:t>𝑛𝑢𝑚𝑏𝑒𝑟</m:t>
                                        </m:r>
                                      </m:sub>
                                    </m:sSub>
                                  </m:e>
                                </m:d>
                              </m:num>
                              <m:den>
                                <m:r>
                                  <a:rPr lang="en-US" i="1" dirty="0">
                                    <a:latin typeface="Cambria Math" panose="02040503050406030204" pitchFamily="18" charset="0"/>
                                    <a:sym typeface="Wingdings" panose="05000000000000000000" pitchFamily="2" charset="2"/>
                                  </a:rPr>
                                  <m:t>2</m:t>
                                </m:r>
                              </m:den>
                            </m:f>
                            <m:r>
                              <a:rPr lang="en-US" i="1" dirty="0">
                                <a:latin typeface="Cambria Math" panose="02040503050406030204" pitchFamily="18" charset="0"/>
                                <a:sym typeface="Wingdings" panose="05000000000000000000" pitchFamily="2" charset="2"/>
                              </a:rPr>
                              <m:t>−</m:t>
                            </m:r>
                            <m:r>
                              <a:rPr lang="en-US" i="1" dirty="0">
                                <a:latin typeface="Cambria Math" panose="02040503050406030204" pitchFamily="18" charset="0"/>
                                <a:sym typeface="Wingdings" panose="05000000000000000000" pitchFamily="2" charset="2"/>
                              </a:rPr>
                              <m:t>1</m:t>
                            </m:r>
                            <m:r>
                              <a:rPr lang="en-US" i="1" dirty="0">
                                <a:latin typeface="Cambria Math" panose="02040503050406030204" pitchFamily="18" charset="0"/>
                                <a:sym typeface="Wingdings" panose="05000000000000000000" pitchFamily="2" charset="2"/>
                              </a:rPr>
                              <m:t>      </m:t>
                            </m:r>
                            <m:r>
                              <a:rPr lang="en-US" i="1" dirty="0">
                                <a:latin typeface="Cambria Math" panose="02040503050406030204" pitchFamily="18" charset="0"/>
                                <a:sym typeface="Wingdings" panose="05000000000000000000" pitchFamily="2" charset="2"/>
                              </a:rPr>
                              <m:t>𝑒𝑙𝑠𝑒</m:t>
                            </m:r>
                          </m:e>
                        </m:eqArr>
                      </m:e>
                    </m:d>
                  </m:oMath>
                </a14:m>
                <a:endParaRPr lang="he-IL" dirty="0"/>
              </a:p>
            </p:txBody>
          </p:sp>
        </mc:Choice>
        <mc:Fallback xmlns="">
          <p:sp>
            <p:nvSpPr>
              <p:cNvPr id="137" name="TextBox 136">
                <a:extLst>
                  <a:ext uri="{FF2B5EF4-FFF2-40B4-BE49-F238E27FC236}">
                    <a16:creationId xmlns:a16="http://schemas.microsoft.com/office/drawing/2014/main" id="{BF6C45CF-8D1E-4757-B90A-DD60E6C092E8}"/>
                  </a:ext>
                </a:extLst>
              </p:cNvPr>
              <p:cNvSpPr txBox="1">
                <a:spLocks noRot="1" noChangeAspect="1" noMove="1" noResize="1" noEditPoints="1" noAdjustHandles="1" noChangeArrowheads="1" noChangeShapeType="1" noTextEdit="1"/>
              </p:cNvSpPr>
              <p:nvPr/>
            </p:nvSpPr>
            <p:spPr>
              <a:xfrm>
                <a:off x="48862" y="1728545"/>
                <a:ext cx="5846824" cy="1117998"/>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77CC15F-B3B9-4FA6-9BBC-85EA2A069E10}"/>
                  </a:ext>
                </a:extLst>
              </p:cNvPr>
              <p:cNvSpPr txBox="1"/>
              <p:nvPr/>
            </p:nvSpPr>
            <p:spPr>
              <a:xfrm>
                <a:off x="8122823" y="1792939"/>
                <a:ext cx="5846824" cy="1117998"/>
              </a:xfrm>
              <a:prstGeom prst="rect">
                <a:avLst/>
              </a:prstGeom>
              <a:noFill/>
            </p:spPr>
            <p:txBody>
              <a:bodyPr wrap="square" rtlCol="1">
                <a:spAutoFit/>
              </a:bodyPr>
              <a:lstStyle/>
              <a:p>
                <a14:m>
                  <m:oMath xmlns:m="http://schemas.openxmlformats.org/officeDocument/2006/math">
                    <m:sSub>
                      <m:sSubPr>
                        <m:ctrlPr>
                          <a:rPr lang="en-US" i="1" dirty="0" smtClean="0">
                            <a:latin typeface="Cambria Math" panose="02040503050406030204" pitchFamily="18" charset="0"/>
                            <a:sym typeface="Wingdings" panose="05000000000000000000" pitchFamily="2" charset="2"/>
                          </a:rPr>
                        </m:ctrlPr>
                      </m:sSubPr>
                      <m:e>
                        <m:r>
                          <a:rPr lang="en-US" b="0" i="1" dirty="0" smtClean="0">
                            <a:latin typeface="Cambria Math" panose="02040503050406030204" pitchFamily="18" charset="0"/>
                            <a:sym typeface="Wingdings" panose="05000000000000000000" pitchFamily="2" charset="2"/>
                          </a:rPr>
                          <m:t>𝑛𝑒𝑥𝑡</m:t>
                        </m:r>
                      </m:e>
                      <m:sub>
                        <m:r>
                          <a:rPr lang="en-US" i="1" dirty="0">
                            <a:latin typeface="Cambria Math" panose="02040503050406030204" pitchFamily="18" charset="0"/>
                            <a:sym typeface="Wingdings" panose="05000000000000000000" pitchFamily="2" charset="2"/>
                          </a:rPr>
                          <m:t>𝑛𝑜𝑑𝑒</m:t>
                        </m:r>
                      </m:sub>
                    </m:sSub>
                    <m:r>
                      <a:rPr lang="en-US" i="1" dirty="0">
                        <a:latin typeface="Cambria Math" panose="02040503050406030204" pitchFamily="18" charset="0"/>
                        <a:sym typeface="Wingdings" panose="05000000000000000000" pitchFamily="2" charset="2"/>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r>
                          <a:rPr lang="en-US" b="0" i="1" smtClean="0">
                            <a:latin typeface="Cambria Math" panose="02040503050406030204" pitchFamily="18" charset="0"/>
                          </a:rPr>
                          <m:t>  </m:t>
                        </m:r>
                        <m:eqArr>
                          <m:eqArrPr>
                            <m:ctrlPr>
                              <a:rPr lang="en-US" i="1">
                                <a:latin typeface="Cambria Math" panose="02040503050406030204" pitchFamily="18" charset="0"/>
                              </a:rPr>
                            </m:ctrlPr>
                          </m:eqArrPr>
                          <m:e>
                            <m:f>
                              <m:fPr>
                                <m:ctrlPr>
                                  <a:rPr lang="en-US" i="1" dirty="0">
                                    <a:latin typeface="Cambria Math" panose="02040503050406030204" pitchFamily="18" charset="0"/>
                                    <a:sym typeface="Wingdings" panose="05000000000000000000" pitchFamily="2" charset="2"/>
                                  </a:rPr>
                                </m:ctrlPr>
                              </m:fPr>
                              <m:num>
                                <m:r>
                                  <a:rPr lang="en-US" b="0" i="1" dirty="0" smtClean="0">
                                    <a:latin typeface="Cambria Math" panose="02040503050406030204" pitchFamily="18" charset="0"/>
                                    <a:sym typeface="Wingdings" panose="05000000000000000000" pitchFamily="2" charset="2"/>
                                  </a:rPr>
                                  <m:t>𝑁𝑜𝑑𝑒𝐼𝑛𝑑𝑒𝑥</m:t>
                                </m:r>
                              </m:num>
                              <m:den>
                                <m:r>
                                  <a:rPr lang="en-US" i="1" dirty="0">
                                    <a:latin typeface="Cambria Math" panose="02040503050406030204" pitchFamily="18" charset="0"/>
                                    <a:sym typeface="Wingdings" panose="05000000000000000000" pitchFamily="2" charset="2"/>
                                  </a:rPr>
                                  <m:t>2</m:t>
                                </m:r>
                              </m:den>
                            </m:f>
                            <m:r>
                              <a:rPr lang="en-US" i="1" dirty="0">
                                <a:latin typeface="Cambria Math" panose="02040503050406030204" pitchFamily="18" charset="0"/>
                                <a:sym typeface="Wingdings" panose="05000000000000000000" pitchFamily="2" charset="2"/>
                              </a:rPr>
                              <m:t>  </m:t>
                            </m:r>
                            <m:r>
                              <a:rPr lang="en-US" b="0" i="1" dirty="0" smtClean="0">
                                <a:latin typeface="Cambria Math" panose="02040503050406030204" pitchFamily="18" charset="0"/>
                                <a:sym typeface="Wingdings" panose="05000000000000000000" pitchFamily="2" charset="2"/>
                              </a:rPr>
                              <m:t>−</m:t>
                            </m:r>
                            <m:r>
                              <a:rPr lang="en-US" b="0" i="1" dirty="0" smtClean="0">
                                <a:latin typeface="Cambria Math" panose="02040503050406030204" pitchFamily="18" charset="0"/>
                                <a:sym typeface="Wingdings" panose="05000000000000000000" pitchFamily="2" charset="2"/>
                              </a:rPr>
                              <m:t>1</m:t>
                            </m:r>
                            <m:r>
                              <a:rPr lang="en-US" b="0" i="1" dirty="0" smtClean="0">
                                <a:latin typeface="Cambria Math" panose="02040503050406030204" pitchFamily="18" charset="0"/>
                                <a:sym typeface="Wingdings" panose="05000000000000000000" pitchFamily="2" charset="2"/>
                              </a:rPr>
                              <m:t>      </m:t>
                            </m:r>
                            <m:r>
                              <a:rPr lang="en-US" i="1" dirty="0">
                                <a:latin typeface="Cambria Math" panose="02040503050406030204" pitchFamily="18" charset="0"/>
                                <a:sym typeface="Wingdings" panose="05000000000000000000" pitchFamily="2" charset="2"/>
                              </a:rPr>
                              <m:t>𝑖𝑓</m:t>
                            </m:r>
                            <m:r>
                              <a:rPr lang="en-US" i="1" dirty="0">
                                <a:latin typeface="Cambria Math" panose="02040503050406030204" pitchFamily="18" charset="0"/>
                                <a:sym typeface="Wingdings" panose="05000000000000000000" pitchFamily="2" charset="2"/>
                              </a:rPr>
                              <m:t> </m:t>
                            </m:r>
                            <m:r>
                              <a:rPr lang="en-US" i="1" dirty="0">
                                <a:latin typeface="Cambria Math" panose="02040503050406030204" pitchFamily="18" charset="0"/>
                                <a:sym typeface="Wingdings" panose="05000000000000000000" pitchFamily="2" charset="2"/>
                              </a:rPr>
                              <m:t>𝑒𝑣𝑒𝑛</m:t>
                            </m:r>
                          </m:e>
                          <m:e>
                            <m:f>
                              <m:fPr>
                                <m:ctrlPr>
                                  <a:rPr lang="en-US" i="1" dirty="0">
                                    <a:latin typeface="Cambria Math" panose="02040503050406030204" pitchFamily="18" charset="0"/>
                                    <a:sym typeface="Wingdings" panose="05000000000000000000" pitchFamily="2" charset="2"/>
                                  </a:rPr>
                                </m:ctrlPr>
                              </m:fPr>
                              <m:num>
                                <m:r>
                                  <a:rPr lang="en-US" i="1" dirty="0">
                                    <a:latin typeface="Cambria Math" panose="02040503050406030204" pitchFamily="18" charset="0"/>
                                    <a:sym typeface="Wingdings" panose="05000000000000000000" pitchFamily="2" charset="2"/>
                                  </a:rPr>
                                  <m:t>𝑁𝑜𝑑𝑒𝐼𝑛𝑑𝑒𝑥</m:t>
                                </m:r>
                              </m:num>
                              <m:den>
                                <m:r>
                                  <a:rPr lang="en-US" i="1" dirty="0">
                                    <a:latin typeface="Cambria Math" panose="02040503050406030204" pitchFamily="18" charset="0"/>
                                    <a:sym typeface="Wingdings" panose="05000000000000000000" pitchFamily="2" charset="2"/>
                                  </a:rPr>
                                  <m:t>2</m:t>
                                </m:r>
                              </m:den>
                            </m:f>
                            <m:r>
                              <a:rPr lang="en-US" b="0" i="1" dirty="0" smtClean="0">
                                <a:latin typeface="Cambria Math" panose="02040503050406030204" pitchFamily="18" charset="0"/>
                                <a:sym typeface="Wingdings" panose="05000000000000000000" pitchFamily="2" charset="2"/>
                              </a:rPr>
                              <m:t>      </m:t>
                            </m:r>
                            <m:r>
                              <a:rPr lang="en-US" i="1" dirty="0">
                                <a:latin typeface="Cambria Math" panose="02040503050406030204" pitchFamily="18" charset="0"/>
                                <a:sym typeface="Wingdings" panose="05000000000000000000" pitchFamily="2" charset="2"/>
                              </a:rPr>
                              <m:t>      </m:t>
                            </m:r>
                            <m:r>
                              <a:rPr lang="en-US" i="1" dirty="0">
                                <a:latin typeface="Cambria Math" panose="02040503050406030204" pitchFamily="18" charset="0"/>
                                <a:sym typeface="Wingdings" panose="05000000000000000000" pitchFamily="2" charset="2"/>
                              </a:rPr>
                              <m:t>𝑒𝑙𝑠𝑒</m:t>
                            </m:r>
                          </m:e>
                        </m:eqArr>
                      </m:e>
                    </m:d>
                  </m:oMath>
                </a14:m>
                <a:endParaRPr lang="he-IL" dirty="0"/>
              </a:p>
            </p:txBody>
          </p:sp>
        </mc:Choice>
        <mc:Fallback xmlns="">
          <p:sp>
            <p:nvSpPr>
              <p:cNvPr id="99" name="TextBox 98">
                <a:extLst>
                  <a:ext uri="{FF2B5EF4-FFF2-40B4-BE49-F238E27FC236}">
                    <a16:creationId xmlns:a16="http://schemas.microsoft.com/office/drawing/2014/main" id="{977CC15F-B3B9-4FA6-9BBC-85EA2A069E10}"/>
                  </a:ext>
                </a:extLst>
              </p:cNvPr>
              <p:cNvSpPr txBox="1">
                <a:spLocks noRot="1" noChangeAspect="1" noMove="1" noResize="1" noEditPoints="1" noAdjustHandles="1" noChangeArrowheads="1" noChangeShapeType="1" noTextEdit="1"/>
              </p:cNvSpPr>
              <p:nvPr/>
            </p:nvSpPr>
            <p:spPr>
              <a:xfrm>
                <a:off x="8122823" y="1792939"/>
                <a:ext cx="5846824" cy="1117998"/>
              </a:xfrm>
              <a:prstGeom prst="rect">
                <a:avLst/>
              </a:prstGeom>
              <a:blipFill>
                <a:blip r:embed="rId3"/>
                <a:stretch>
                  <a:fillRect/>
                </a:stretch>
              </a:blipFill>
            </p:spPr>
            <p:txBody>
              <a:bodyPr/>
              <a:lstStyle/>
              <a:p>
                <a:r>
                  <a:rPr lang="he-IL">
                    <a:noFill/>
                  </a:rPr>
                  <a:t> </a:t>
                </a:r>
              </a:p>
            </p:txBody>
          </p:sp>
        </mc:Fallback>
      </mc:AlternateContent>
      <p:sp>
        <p:nvSpPr>
          <p:cNvPr id="3" name="מלבן 2">
            <a:extLst>
              <a:ext uri="{FF2B5EF4-FFF2-40B4-BE49-F238E27FC236}">
                <a16:creationId xmlns:a16="http://schemas.microsoft.com/office/drawing/2014/main" id="{D57E0718-F682-419A-ACE1-4F2FB3C07985}"/>
              </a:ext>
            </a:extLst>
          </p:cNvPr>
          <p:cNvSpPr/>
          <p:nvPr/>
        </p:nvSpPr>
        <p:spPr>
          <a:xfrm>
            <a:off x="398193" y="4929522"/>
            <a:ext cx="11293813" cy="1119378"/>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TextBox 3">
            <a:extLst>
              <a:ext uri="{FF2B5EF4-FFF2-40B4-BE49-F238E27FC236}">
                <a16:creationId xmlns:a16="http://schemas.microsoft.com/office/drawing/2014/main" id="{FDA988BD-8994-436E-9EC4-068EB9D18B8D}"/>
              </a:ext>
            </a:extLst>
          </p:cNvPr>
          <p:cNvSpPr txBox="1"/>
          <p:nvPr/>
        </p:nvSpPr>
        <p:spPr>
          <a:xfrm>
            <a:off x="10908792" y="5194570"/>
            <a:ext cx="657395" cy="646331"/>
          </a:xfrm>
          <a:prstGeom prst="rect">
            <a:avLst/>
          </a:prstGeom>
          <a:noFill/>
        </p:spPr>
        <p:txBody>
          <a:bodyPr wrap="square" rtlCol="1">
            <a:spAutoFit/>
          </a:bodyPr>
          <a:lstStyle/>
          <a:p>
            <a:r>
              <a:rPr lang="en-US" dirty="0"/>
              <a:t>First</a:t>
            </a:r>
          </a:p>
          <a:p>
            <a:r>
              <a:rPr lang="en-US" dirty="0"/>
              <a:t>level</a:t>
            </a:r>
            <a:endParaRPr lang="he-IL" dirty="0"/>
          </a:p>
        </p:txBody>
      </p:sp>
    </p:spTree>
    <p:extLst>
      <p:ext uri="{BB962C8B-B14F-4D97-AF65-F5344CB8AC3E}">
        <p14:creationId xmlns:p14="http://schemas.microsoft.com/office/powerpoint/2010/main" val="423677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down)">
                                      <p:cBhvr>
                                        <p:cTn id="7" dur="580">
                                          <p:stCondLst>
                                            <p:cond delay="0"/>
                                          </p:stCondLst>
                                        </p:cTn>
                                        <p:tgtEl>
                                          <p:spTgt spid="135"/>
                                        </p:tgtEl>
                                      </p:cBhvr>
                                    </p:animEffect>
                                    <p:anim calcmode="lin" valueType="num">
                                      <p:cBhvr>
                                        <p:cTn id="8" dur="1822" tmFilter="0,0; 0.14,0.36; 0.43,0.73; 0.71,0.91; 1.0,1.0">
                                          <p:stCondLst>
                                            <p:cond delay="0"/>
                                          </p:stCondLst>
                                        </p:cTn>
                                        <p:tgtEl>
                                          <p:spTgt spid="13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5"/>
                                        </p:tgtEl>
                                        <p:attrNameLst>
                                          <p:attrName>ppt_y</p:attrName>
                                        </p:attrNameLst>
                                      </p:cBhvr>
                                      <p:tavLst>
                                        <p:tav tm="0" fmla="#ppt_y-sin(pi*$)/81">
                                          <p:val>
                                            <p:fltVal val="0"/>
                                          </p:val>
                                        </p:tav>
                                        <p:tav tm="100000">
                                          <p:val>
                                            <p:fltVal val="1"/>
                                          </p:val>
                                        </p:tav>
                                      </p:tavLst>
                                    </p:anim>
                                    <p:animScale>
                                      <p:cBhvr>
                                        <p:cTn id="13" dur="26">
                                          <p:stCondLst>
                                            <p:cond delay="650"/>
                                          </p:stCondLst>
                                        </p:cTn>
                                        <p:tgtEl>
                                          <p:spTgt spid="135"/>
                                        </p:tgtEl>
                                      </p:cBhvr>
                                      <p:to x="100000" y="60000"/>
                                    </p:animScale>
                                    <p:animScale>
                                      <p:cBhvr>
                                        <p:cTn id="14" dur="166" decel="50000">
                                          <p:stCondLst>
                                            <p:cond delay="676"/>
                                          </p:stCondLst>
                                        </p:cTn>
                                        <p:tgtEl>
                                          <p:spTgt spid="135"/>
                                        </p:tgtEl>
                                      </p:cBhvr>
                                      <p:to x="100000" y="100000"/>
                                    </p:animScale>
                                    <p:animScale>
                                      <p:cBhvr>
                                        <p:cTn id="15" dur="26">
                                          <p:stCondLst>
                                            <p:cond delay="1312"/>
                                          </p:stCondLst>
                                        </p:cTn>
                                        <p:tgtEl>
                                          <p:spTgt spid="135"/>
                                        </p:tgtEl>
                                      </p:cBhvr>
                                      <p:to x="100000" y="80000"/>
                                    </p:animScale>
                                    <p:animScale>
                                      <p:cBhvr>
                                        <p:cTn id="16" dur="166" decel="50000">
                                          <p:stCondLst>
                                            <p:cond delay="1338"/>
                                          </p:stCondLst>
                                        </p:cTn>
                                        <p:tgtEl>
                                          <p:spTgt spid="135"/>
                                        </p:tgtEl>
                                      </p:cBhvr>
                                      <p:to x="100000" y="100000"/>
                                    </p:animScale>
                                    <p:animScale>
                                      <p:cBhvr>
                                        <p:cTn id="17" dur="26">
                                          <p:stCondLst>
                                            <p:cond delay="1642"/>
                                          </p:stCondLst>
                                        </p:cTn>
                                        <p:tgtEl>
                                          <p:spTgt spid="135"/>
                                        </p:tgtEl>
                                      </p:cBhvr>
                                      <p:to x="100000" y="90000"/>
                                    </p:animScale>
                                    <p:animScale>
                                      <p:cBhvr>
                                        <p:cTn id="18" dur="166" decel="50000">
                                          <p:stCondLst>
                                            <p:cond delay="1668"/>
                                          </p:stCondLst>
                                        </p:cTn>
                                        <p:tgtEl>
                                          <p:spTgt spid="135"/>
                                        </p:tgtEl>
                                      </p:cBhvr>
                                      <p:to x="100000" y="100000"/>
                                    </p:animScale>
                                    <p:animScale>
                                      <p:cBhvr>
                                        <p:cTn id="19" dur="26">
                                          <p:stCondLst>
                                            <p:cond delay="1808"/>
                                          </p:stCondLst>
                                        </p:cTn>
                                        <p:tgtEl>
                                          <p:spTgt spid="135"/>
                                        </p:tgtEl>
                                      </p:cBhvr>
                                      <p:to x="100000" y="95000"/>
                                    </p:animScale>
                                    <p:animScale>
                                      <p:cBhvr>
                                        <p:cTn id="20" dur="166" decel="50000">
                                          <p:stCondLst>
                                            <p:cond delay="1834"/>
                                          </p:stCondLst>
                                        </p:cTn>
                                        <p:tgtEl>
                                          <p:spTgt spid="13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anim calcmode="lin" valueType="num">
                                      <p:cBhvr>
                                        <p:cTn id="25" dur="1000" fill="hold"/>
                                        <p:tgtEl>
                                          <p:spTgt spid="137"/>
                                        </p:tgtEl>
                                        <p:attrNameLst>
                                          <p:attrName>ppt_w</p:attrName>
                                        </p:attrNameLst>
                                      </p:cBhvr>
                                      <p:tavLst>
                                        <p:tav tm="0">
                                          <p:val>
                                            <p:fltVal val="0"/>
                                          </p:val>
                                        </p:tav>
                                        <p:tav tm="100000">
                                          <p:val>
                                            <p:strVal val="#ppt_w"/>
                                          </p:val>
                                        </p:tav>
                                      </p:tavLst>
                                    </p:anim>
                                    <p:anim calcmode="lin" valueType="num">
                                      <p:cBhvr>
                                        <p:cTn id="26" dur="1000" fill="hold"/>
                                        <p:tgtEl>
                                          <p:spTgt spid="137"/>
                                        </p:tgtEl>
                                        <p:attrNameLst>
                                          <p:attrName>ppt_h</p:attrName>
                                        </p:attrNameLst>
                                      </p:cBhvr>
                                      <p:tavLst>
                                        <p:tav tm="0">
                                          <p:val>
                                            <p:fltVal val="0"/>
                                          </p:val>
                                        </p:tav>
                                        <p:tav tm="100000">
                                          <p:val>
                                            <p:strVal val="#ppt_h"/>
                                          </p:val>
                                        </p:tav>
                                      </p:tavLst>
                                    </p:anim>
                                    <p:anim calcmode="lin" valueType="num">
                                      <p:cBhvr>
                                        <p:cTn id="27" dur="1000" fill="hold"/>
                                        <p:tgtEl>
                                          <p:spTgt spid="137"/>
                                        </p:tgtEl>
                                        <p:attrNameLst>
                                          <p:attrName>style.rotation</p:attrName>
                                        </p:attrNameLst>
                                      </p:cBhvr>
                                      <p:tavLst>
                                        <p:tav tm="0">
                                          <p:val>
                                            <p:fltVal val="90"/>
                                          </p:val>
                                        </p:tav>
                                        <p:tav tm="100000">
                                          <p:val>
                                            <p:fltVal val="0"/>
                                          </p:val>
                                        </p:tav>
                                      </p:tavLst>
                                    </p:anim>
                                    <p:animEffect transition="in" filter="fade">
                                      <p:cBhvr>
                                        <p:cTn id="28" dur="1000"/>
                                        <p:tgtEl>
                                          <p:spTgt spid="137"/>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wipe(down)">
                                      <p:cBhvr>
                                        <p:cTn id="33" dur="580">
                                          <p:stCondLst>
                                            <p:cond delay="0"/>
                                          </p:stCondLst>
                                        </p:cTn>
                                        <p:tgtEl>
                                          <p:spTgt spid="99"/>
                                        </p:tgtEl>
                                      </p:cBhvr>
                                    </p:animEffect>
                                    <p:anim calcmode="lin" valueType="num">
                                      <p:cBhvr>
                                        <p:cTn id="34" dur="1822" tmFilter="0,0; 0.14,0.36; 0.43,0.73; 0.71,0.91; 1.0,1.0">
                                          <p:stCondLst>
                                            <p:cond delay="0"/>
                                          </p:stCondLst>
                                        </p:cTn>
                                        <p:tgtEl>
                                          <p:spTgt spid="99"/>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99"/>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99"/>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99"/>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99"/>
                                        </p:tgtEl>
                                        <p:attrNameLst>
                                          <p:attrName>ppt_y</p:attrName>
                                        </p:attrNameLst>
                                      </p:cBhvr>
                                      <p:tavLst>
                                        <p:tav tm="0" fmla="#ppt_y-sin(pi*$)/81">
                                          <p:val>
                                            <p:fltVal val="0"/>
                                          </p:val>
                                        </p:tav>
                                        <p:tav tm="100000">
                                          <p:val>
                                            <p:fltVal val="1"/>
                                          </p:val>
                                        </p:tav>
                                      </p:tavLst>
                                    </p:anim>
                                    <p:animScale>
                                      <p:cBhvr>
                                        <p:cTn id="39" dur="26">
                                          <p:stCondLst>
                                            <p:cond delay="650"/>
                                          </p:stCondLst>
                                        </p:cTn>
                                        <p:tgtEl>
                                          <p:spTgt spid="99"/>
                                        </p:tgtEl>
                                      </p:cBhvr>
                                      <p:to x="100000" y="60000"/>
                                    </p:animScale>
                                    <p:animScale>
                                      <p:cBhvr>
                                        <p:cTn id="40" dur="166" decel="50000">
                                          <p:stCondLst>
                                            <p:cond delay="676"/>
                                          </p:stCondLst>
                                        </p:cTn>
                                        <p:tgtEl>
                                          <p:spTgt spid="99"/>
                                        </p:tgtEl>
                                      </p:cBhvr>
                                      <p:to x="100000" y="100000"/>
                                    </p:animScale>
                                    <p:animScale>
                                      <p:cBhvr>
                                        <p:cTn id="41" dur="26">
                                          <p:stCondLst>
                                            <p:cond delay="1312"/>
                                          </p:stCondLst>
                                        </p:cTn>
                                        <p:tgtEl>
                                          <p:spTgt spid="99"/>
                                        </p:tgtEl>
                                      </p:cBhvr>
                                      <p:to x="100000" y="80000"/>
                                    </p:animScale>
                                    <p:animScale>
                                      <p:cBhvr>
                                        <p:cTn id="42" dur="166" decel="50000">
                                          <p:stCondLst>
                                            <p:cond delay="1338"/>
                                          </p:stCondLst>
                                        </p:cTn>
                                        <p:tgtEl>
                                          <p:spTgt spid="99"/>
                                        </p:tgtEl>
                                      </p:cBhvr>
                                      <p:to x="100000" y="100000"/>
                                    </p:animScale>
                                    <p:animScale>
                                      <p:cBhvr>
                                        <p:cTn id="43" dur="26">
                                          <p:stCondLst>
                                            <p:cond delay="1642"/>
                                          </p:stCondLst>
                                        </p:cTn>
                                        <p:tgtEl>
                                          <p:spTgt spid="99"/>
                                        </p:tgtEl>
                                      </p:cBhvr>
                                      <p:to x="100000" y="90000"/>
                                    </p:animScale>
                                    <p:animScale>
                                      <p:cBhvr>
                                        <p:cTn id="44" dur="166" decel="50000">
                                          <p:stCondLst>
                                            <p:cond delay="1668"/>
                                          </p:stCondLst>
                                        </p:cTn>
                                        <p:tgtEl>
                                          <p:spTgt spid="99"/>
                                        </p:tgtEl>
                                      </p:cBhvr>
                                      <p:to x="100000" y="100000"/>
                                    </p:animScale>
                                    <p:animScale>
                                      <p:cBhvr>
                                        <p:cTn id="45" dur="26">
                                          <p:stCondLst>
                                            <p:cond delay="1808"/>
                                          </p:stCondLst>
                                        </p:cTn>
                                        <p:tgtEl>
                                          <p:spTgt spid="99"/>
                                        </p:tgtEl>
                                      </p:cBhvr>
                                      <p:to x="100000" y="95000"/>
                                    </p:animScale>
                                    <p:animScale>
                                      <p:cBhvr>
                                        <p:cTn id="46" dur="166" decel="50000">
                                          <p:stCondLst>
                                            <p:cond delay="1834"/>
                                          </p:stCondLst>
                                        </p:cTn>
                                        <p:tgtEl>
                                          <p:spTgt spid="99"/>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500" fill="hold"/>
                                        <p:tgtEl>
                                          <p:spTgt spid="4"/>
                                        </p:tgtEl>
                                        <p:attrNameLst>
                                          <p:attrName>ppt_x</p:attrName>
                                        </p:attrNameLst>
                                      </p:cBhvr>
                                      <p:tavLst>
                                        <p:tav tm="0">
                                          <p:val>
                                            <p:strVal val="#ppt_x"/>
                                          </p:val>
                                        </p:tav>
                                        <p:tav tm="100000">
                                          <p:val>
                                            <p:strVal val="#ppt_x"/>
                                          </p:val>
                                        </p:tav>
                                      </p:tavLst>
                                    </p:anim>
                                    <p:anim calcmode="lin" valueType="num">
                                      <p:cBhvr additive="base">
                                        <p:cTn id="5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7" grpId="0"/>
      <p:bldP spid="99" grpId="0"/>
      <p:bldP spid="3"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תמונה 21">
            <a:extLst>
              <a:ext uri="{FF2B5EF4-FFF2-40B4-BE49-F238E27FC236}">
                <a16:creationId xmlns:a16="http://schemas.microsoft.com/office/drawing/2014/main" id="{01599961-D1DA-4E8F-9B72-36E470549B1E}"/>
              </a:ext>
            </a:extLst>
          </p:cNvPr>
          <p:cNvPicPr>
            <a:picLocks noChangeAspect="1"/>
          </p:cNvPicPr>
          <p:nvPr/>
        </p:nvPicPr>
        <p:blipFill>
          <a:blip r:embed="rId3"/>
          <a:stretch>
            <a:fillRect/>
          </a:stretch>
        </p:blipFill>
        <p:spPr>
          <a:xfrm>
            <a:off x="1" y="1828456"/>
            <a:ext cx="8075364" cy="5029544"/>
          </a:xfrm>
          <a:prstGeom prst="rect">
            <a:avLst/>
          </a:prstGeom>
        </p:spPr>
      </p:pic>
      <p:sp>
        <p:nvSpPr>
          <p:cNvPr id="2" name="כותרת 1">
            <a:extLst>
              <a:ext uri="{FF2B5EF4-FFF2-40B4-BE49-F238E27FC236}">
                <a16:creationId xmlns:a16="http://schemas.microsoft.com/office/drawing/2014/main" id="{EC778215-B2BD-4F55-80D9-9E901CEBAA23}"/>
              </a:ext>
            </a:extLst>
          </p:cNvPr>
          <p:cNvSpPr>
            <a:spLocks noGrp="1"/>
          </p:cNvSpPr>
          <p:nvPr>
            <p:ph type="title"/>
          </p:nvPr>
        </p:nvSpPr>
        <p:spPr/>
        <p:txBody>
          <a:bodyPr/>
          <a:lstStyle/>
          <a:p>
            <a:pPr algn="ctr"/>
            <a:r>
              <a:rPr lang="en-US" b="1" i="1" dirty="0"/>
              <a:t>Proof of membership – code(1)</a:t>
            </a:r>
            <a:endParaRPr lang="he-IL" dirty="0"/>
          </a:p>
        </p:txBody>
      </p:sp>
      <p:sp>
        <p:nvSpPr>
          <p:cNvPr id="3" name="מציין מיקום תוכן 2">
            <a:extLst>
              <a:ext uri="{FF2B5EF4-FFF2-40B4-BE49-F238E27FC236}">
                <a16:creationId xmlns:a16="http://schemas.microsoft.com/office/drawing/2014/main" id="{361FB097-DD91-4348-85FA-1ED93E83D45C}"/>
              </a:ext>
            </a:extLst>
          </p:cNvPr>
          <p:cNvSpPr>
            <a:spLocks noGrp="1"/>
          </p:cNvSpPr>
          <p:nvPr>
            <p:ph idx="1"/>
          </p:nvPr>
        </p:nvSpPr>
        <p:spPr>
          <a:xfrm>
            <a:off x="8339768" y="1940116"/>
            <a:ext cx="3852231" cy="1488884"/>
          </a:xfrm>
        </p:spPr>
        <p:txBody>
          <a:bodyPr/>
          <a:lstStyle/>
          <a:p>
            <a:pPr marL="0" indent="0" algn="l">
              <a:buNone/>
            </a:pPr>
            <a:r>
              <a:rPr lang="en-US" dirty="0"/>
              <a:t>The function get the transaction, the block index, the transaction index and the neighbor index.</a:t>
            </a:r>
          </a:p>
          <a:p>
            <a:pPr marL="0" indent="0" algn="l">
              <a:buNone/>
            </a:pPr>
            <a:endParaRPr lang="he-IL" dirty="0"/>
          </a:p>
        </p:txBody>
      </p:sp>
      <p:sp>
        <p:nvSpPr>
          <p:cNvPr id="5" name="מציין מיקום של מספר שקופית 4">
            <a:extLst>
              <a:ext uri="{FF2B5EF4-FFF2-40B4-BE49-F238E27FC236}">
                <a16:creationId xmlns:a16="http://schemas.microsoft.com/office/drawing/2014/main" id="{4F528940-4FB5-452C-9071-C5FB3E442FFC}"/>
              </a:ext>
            </a:extLst>
          </p:cNvPr>
          <p:cNvSpPr>
            <a:spLocks noGrp="1"/>
          </p:cNvSpPr>
          <p:nvPr>
            <p:ph type="sldNum" sz="quarter" idx="12"/>
          </p:nvPr>
        </p:nvSpPr>
        <p:spPr/>
        <p:txBody>
          <a:bodyPr/>
          <a:lstStyle/>
          <a:p>
            <a:fld id="{BD266BE7-899D-4075-917F-DBDE33B6B692}" type="slidenum">
              <a:rPr lang="he-IL" smtClean="0"/>
              <a:t>14</a:t>
            </a:fld>
            <a:endParaRPr lang="he-IL"/>
          </a:p>
        </p:txBody>
      </p:sp>
      <p:sp>
        <p:nvSpPr>
          <p:cNvPr id="7" name="מציין מיקום תוכן 2">
            <a:extLst>
              <a:ext uri="{FF2B5EF4-FFF2-40B4-BE49-F238E27FC236}">
                <a16:creationId xmlns:a16="http://schemas.microsoft.com/office/drawing/2014/main" id="{CB64FACD-B951-44C2-91D1-86E5F489334D}"/>
              </a:ext>
            </a:extLst>
          </p:cNvPr>
          <p:cNvSpPr txBox="1">
            <a:spLocks/>
          </p:cNvSpPr>
          <p:nvPr/>
        </p:nvSpPr>
        <p:spPr>
          <a:xfrm>
            <a:off x="8238551" y="3684338"/>
            <a:ext cx="3852231" cy="1488884"/>
          </a:xfrm>
          <a:prstGeom prst="rect">
            <a:avLst/>
          </a:prstGeom>
        </p:spPr>
        <p:txBody>
          <a:bodyPr vert="horz" lIns="91440" tIns="45720" rIns="91440" bIns="45720" rtlCol="0">
            <a:normAutofit/>
          </a:bodyPr>
          <a:lstStyle>
            <a:lvl1pPr marL="228600" indent="-228600" algn="r" defTabSz="914400" rtl="1"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r" defTabSz="914400" rtl="1"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r" defTabSz="914400" rtl="1"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l">
              <a:buNone/>
            </a:pPr>
            <a:r>
              <a:rPr lang="en-US" dirty="0"/>
              <a:t>We apply the hash function on the previous transaction and on the neighbor transaction to get the hash of there father. </a:t>
            </a:r>
            <a:endParaRPr lang="he-IL" dirty="0"/>
          </a:p>
        </p:txBody>
      </p:sp>
      <p:cxnSp>
        <p:nvCxnSpPr>
          <p:cNvPr id="11" name="מחבר חץ ישר 10">
            <a:extLst>
              <a:ext uri="{FF2B5EF4-FFF2-40B4-BE49-F238E27FC236}">
                <a16:creationId xmlns:a16="http://schemas.microsoft.com/office/drawing/2014/main" id="{DF1F1A5C-210D-4B23-A888-BE491428EE55}"/>
              </a:ext>
            </a:extLst>
          </p:cNvPr>
          <p:cNvCxnSpPr/>
          <p:nvPr/>
        </p:nvCxnSpPr>
        <p:spPr>
          <a:xfrm flipH="1">
            <a:off x="7028761" y="2137272"/>
            <a:ext cx="1311007"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מחבר חץ ישר 12">
            <a:extLst>
              <a:ext uri="{FF2B5EF4-FFF2-40B4-BE49-F238E27FC236}">
                <a16:creationId xmlns:a16="http://schemas.microsoft.com/office/drawing/2014/main" id="{E83D16AC-338B-4580-8D68-62957C307926}"/>
              </a:ext>
            </a:extLst>
          </p:cNvPr>
          <p:cNvCxnSpPr>
            <a:cxnSpLocks/>
          </p:cNvCxnSpPr>
          <p:nvPr/>
        </p:nvCxnSpPr>
        <p:spPr>
          <a:xfrm flipH="1" flipV="1">
            <a:off x="5945126" y="3970203"/>
            <a:ext cx="2130239" cy="179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מחבר חץ ישר 13">
            <a:extLst>
              <a:ext uri="{FF2B5EF4-FFF2-40B4-BE49-F238E27FC236}">
                <a16:creationId xmlns:a16="http://schemas.microsoft.com/office/drawing/2014/main" id="{985037DA-B359-440D-A6C8-E941C88DAAE1}"/>
              </a:ext>
            </a:extLst>
          </p:cNvPr>
          <p:cNvCxnSpPr>
            <a:cxnSpLocks/>
          </p:cNvCxnSpPr>
          <p:nvPr/>
        </p:nvCxnSpPr>
        <p:spPr>
          <a:xfrm flipH="1">
            <a:off x="6555036" y="3988164"/>
            <a:ext cx="1520329" cy="16399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מחבר חץ ישר 16">
            <a:extLst>
              <a:ext uri="{FF2B5EF4-FFF2-40B4-BE49-F238E27FC236}">
                <a16:creationId xmlns:a16="http://schemas.microsoft.com/office/drawing/2014/main" id="{D966EDFD-4270-4C7E-B5CE-F2FC0244A9FE}"/>
              </a:ext>
            </a:extLst>
          </p:cNvPr>
          <p:cNvCxnSpPr>
            <a:cxnSpLocks/>
          </p:cNvCxnSpPr>
          <p:nvPr/>
        </p:nvCxnSpPr>
        <p:spPr>
          <a:xfrm flipH="1">
            <a:off x="5944914" y="3988164"/>
            <a:ext cx="2130451" cy="6389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1" name="מציין מיקום תוכן 2">
            <a:extLst>
              <a:ext uri="{FF2B5EF4-FFF2-40B4-BE49-F238E27FC236}">
                <a16:creationId xmlns:a16="http://schemas.microsoft.com/office/drawing/2014/main" id="{383E3AD6-B476-46DC-9999-ADF2E9B3BC00}"/>
              </a:ext>
            </a:extLst>
          </p:cNvPr>
          <p:cNvSpPr txBox="1">
            <a:spLocks/>
          </p:cNvSpPr>
          <p:nvPr/>
        </p:nvSpPr>
        <p:spPr>
          <a:xfrm>
            <a:off x="8238551" y="5131106"/>
            <a:ext cx="3852231" cy="1488884"/>
          </a:xfrm>
          <a:prstGeom prst="rect">
            <a:avLst/>
          </a:prstGeom>
        </p:spPr>
        <p:txBody>
          <a:bodyPr vert="horz" lIns="91440" tIns="45720" rIns="91440" bIns="45720" rtlCol="0">
            <a:normAutofit fontScale="85000" lnSpcReduction="10000"/>
          </a:bodyPr>
          <a:lstStyle>
            <a:lvl1pPr marL="228600" indent="-228600" algn="r" defTabSz="914400" rtl="1"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r" defTabSz="914400" rtl="1"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r" defTabSz="914400" rtl="1"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l">
              <a:buFont typeface="Wingdings" panose="05000000000000000000" pitchFamily="2" charset="2"/>
              <a:buNone/>
            </a:pPr>
            <a:r>
              <a:rPr lang="en-US" dirty="0"/>
              <a:t>This is the formula to get the actual node from the Merkle tree to check if the addition hash from above, is equal to the hash of the node. if it is, so we climbing up in the tree. </a:t>
            </a:r>
          </a:p>
          <a:p>
            <a:pPr marL="0" indent="0" algn="l">
              <a:buFont typeface="Wingdings" panose="05000000000000000000" pitchFamily="2" charset="2"/>
              <a:buNone/>
            </a:pPr>
            <a:endParaRPr lang="he-IL" dirty="0"/>
          </a:p>
        </p:txBody>
      </p:sp>
      <p:cxnSp>
        <p:nvCxnSpPr>
          <p:cNvPr id="30" name="מחבר חץ ישר 29">
            <a:extLst>
              <a:ext uri="{FF2B5EF4-FFF2-40B4-BE49-F238E27FC236}">
                <a16:creationId xmlns:a16="http://schemas.microsoft.com/office/drawing/2014/main" id="{C8B8F4E9-3F97-4740-A197-00B7C4C3B940}"/>
              </a:ext>
            </a:extLst>
          </p:cNvPr>
          <p:cNvCxnSpPr/>
          <p:nvPr/>
        </p:nvCxnSpPr>
        <p:spPr>
          <a:xfrm flipH="1">
            <a:off x="5221995" y="5321147"/>
            <a:ext cx="3016556"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7" name="מחבר: מרפקי 36">
            <a:extLst>
              <a:ext uri="{FF2B5EF4-FFF2-40B4-BE49-F238E27FC236}">
                <a16:creationId xmlns:a16="http://schemas.microsoft.com/office/drawing/2014/main" id="{13A3E83B-41C5-4571-A65D-283F06D7D0AB}"/>
              </a:ext>
            </a:extLst>
          </p:cNvPr>
          <p:cNvCxnSpPr>
            <a:cxnSpLocks/>
          </p:cNvCxnSpPr>
          <p:nvPr/>
        </p:nvCxnSpPr>
        <p:spPr>
          <a:xfrm rot="10800000" flipV="1">
            <a:off x="3611883" y="5321146"/>
            <a:ext cx="4463483" cy="1298843"/>
          </a:xfrm>
          <a:prstGeom prst="bentConnector3">
            <a:avLst>
              <a:gd name="adj1" fmla="val 2369"/>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9911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D58168-2830-4AB0-B0F2-8766729D2CBA}"/>
              </a:ext>
            </a:extLst>
          </p:cNvPr>
          <p:cNvSpPr>
            <a:spLocks noGrp="1"/>
          </p:cNvSpPr>
          <p:nvPr>
            <p:ph type="title"/>
          </p:nvPr>
        </p:nvSpPr>
        <p:spPr/>
        <p:txBody>
          <a:bodyPr/>
          <a:lstStyle/>
          <a:p>
            <a:pPr algn="ctr"/>
            <a:r>
              <a:rPr lang="en-US" b="1" i="1" dirty="0"/>
              <a:t>Proof of membership – code(2)</a:t>
            </a:r>
            <a:endParaRPr lang="he-IL" dirty="0"/>
          </a:p>
        </p:txBody>
      </p:sp>
      <p:sp>
        <p:nvSpPr>
          <p:cNvPr id="3" name="מציין מיקום תוכן 2">
            <a:extLst>
              <a:ext uri="{FF2B5EF4-FFF2-40B4-BE49-F238E27FC236}">
                <a16:creationId xmlns:a16="http://schemas.microsoft.com/office/drawing/2014/main" id="{01E35F80-70BA-4188-95A9-EFDE53436367}"/>
              </a:ext>
            </a:extLst>
          </p:cNvPr>
          <p:cNvSpPr>
            <a:spLocks noGrp="1"/>
          </p:cNvSpPr>
          <p:nvPr>
            <p:ph idx="1"/>
          </p:nvPr>
        </p:nvSpPr>
        <p:spPr>
          <a:xfrm>
            <a:off x="8438919" y="2066887"/>
            <a:ext cx="3514382" cy="1362113"/>
          </a:xfrm>
        </p:spPr>
        <p:txBody>
          <a:bodyPr>
            <a:normAutofit lnSpcReduction="10000"/>
          </a:bodyPr>
          <a:lstStyle/>
          <a:p>
            <a:pPr marL="0" indent="0" algn="l">
              <a:buNone/>
            </a:pPr>
            <a:r>
              <a:rPr lang="en-US" dirty="0"/>
              <a:t>The run time of the validation of the nodes is log(n) like we saw 2 slides before. </a:t>
            </a:r>
            <a:endParaRPr lang="he-IL" dirty="0"/>
          </a:p>
        </p:txBody>
      </p:sp>
      <p:sp>
        <p:nvSpPr>
          <p:cNvPr id="5" name="מציין מיקום של מספר שקופית 4">
            <a:extLst>
              <a:ext uri="{FF2B5EF4-FFF2-40B4-BE49-F238E27FC236}">
                <a16:creationId xmlns:a16="http://schemas.microsoft.com/office/drawing/2014/main" id="{29939BF2-1309-4962-AF58-1049C4070D0C}"/>
              </a:ext>
            </a:extLst>
          </p:cNvPr>
          <p:cNvSpPr>
            <a:spLocks noGrp="1"/>
          </p:cNvSpPr>
          <p:nvPr>
            <p:ph type="sldNum" sz="quarter" idx="12"/>
          </p:nvPr>
        </p:nvSpPr>
        <p:spPr/>
        <p:txBody>
          <a:bodyPr/>
          <a:lstStyle/>
          <a:p>
            <a:fld id="{BD266BE7-899D-4075-917F-DBDE33B6B692}" type="slidenum">
              <a:rPr lang="he-IL" smtClean="0"/>
              <a:t>15</a:t>
            </a:fld>
            <a:endParaRPr lang="he-IL"/>
          </a:p>
        </p:txBody>
      </p:sp>
      <p:pic>
        <p:nvPicPr>
          <p:cNvPr id="6" name="תמונה 5">
            <a:extLst>
              <a:ext uri="{FF2B5EF4-FFF2-40B4-BE49-F238E27FC236}">
                <a16:creationId xmlns:a16="http://schemas.microsoft.com/office/drawing/2014/main" id="{9DCA8D9D-16BD-4D88-A862-DEC40E9B9DC0}"/>
              </a:ext>
            </a:extLst>
          </p:cNvPr>
          <p:cNvPicPr>
            <a:picLocks noChangeAspect="1"/>
          </p:cNvPicPr>
          <p:nvPr/>
        </p:nvPicPr>
        <p:blipFill>
          <a:blip r:embed="rId2"/>
          <a:stretch>
            <a:fillRect/>
          </a:stretch>
        </p:blipFill>
        <p:spPr>
          <a:xfrm>
            <a:off x="0" y="1828456"/>
            <a:ext cx="8221222" cy="5029544"/>
          </a:xfrm>
          <a:prstGeom prst="rect">
            <a:avLst/>
          </a:prstGeom>
        </p:spPr>
      </p:pic>
      <p:cxnSp>
        <p:nvCxnSpPr>
          <p:cNvPr id="8" name="מחבר חץ ישר 7">
            <a:extLst>
              <a:ext uri="{FF2B5EF4-FFF2-40B4-BE49-F238E27FC236}">
                <a16:creationId xmlns:a16="http://schemas.microsoft.com/office/drawing/2014/main" id="{2502D391-4E5C-4F88-B167-8AA19C471489}"/>
              </a:ext>
            </a:extLst>
          </p:cNvPr>
          <p:cNvCxnSpPr/>
          <p:nvPr/>
        </p:nvCxnSpPr>
        <p:spPr>
          <a:xfrm flipH="1" flipV="1">
            <a:off x="5155894" y="2066887"/>
            <a:ext cx="3272010" cy="3651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 name="מציין מיקום תוכן 2">
            <a:extLst>
              <a:ext uri="{FF2B5EF4-FFF2-40B4-BE49-F238E27FC236}">
                <a16:creationId xmlns:a16="http://schemas.microsoft.com/office/drawing/2014/main" id="{B989BACF-E5D9-405F-A5EC-5143D3A38ADE}"/>
              </a:ext>
            </a:extLst>
          </p:cNvPr>
          <p:cNvSpPr txBox="1">
            <a:spLocks/>
          </p:cNvSpPr>
          <p:nvPr/>
        </p:nvSpPr>
        <p:spPr>
          <a:xfrm>
            <a:off x="8438919" y="3422880"/>
            <a:ext cx="3514382" cy="2845718"/>
          </a:xfrm>
          <a:prstGeom prst="rect">
            <a:avLst/>
          </a:prstGeom>
        </p:spPr>
        <p:txBody>
          <a:bodyPr vert="horz" lIns="91440" tIns="45720" rIns="91440" bIns="45720" rtlCol="0">
            <a:normAutofit fontScale="92500" lnSpcReduction="20000"/>
          </a:bodyPr>
          <a:lstStyle>
            <a:lvl1pPr marL="228600" indent="-228600" algn="r" defTabSz="914400" rtl="1"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r" defTabSz="914400" rtl="1"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r" defTabSz="914400" rtl="1"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l">
              <a:buFont typeface="Wingdings" panose="05000000000000000000" pitchFamily="2" charset="2"/>
              <a:buNone/>
            </a:pPr>
            <a:r>
              <a:rPr lang="en-US" dirty="0"/>
              <a:t>Each iteration, we take the 2 leaf's of the node that we got from the formula and apply the hash function on them.</a:t>
            </a:r>
          </a:p>
          <a:p>
            <a:pPr marL="0" indent="0" algn="l">
              <a:buFont typeface="Wingdings" panose="05000000000000000000" pitchFamily="2" charset="2"/>
              <a:buNone/>
            </a:pPr>
            <a:r>
              <a:rPr lang="en-US" dirty="0"/>
              <a:t>If the addition hash of them is equal to the addition hash of the actual node, we keep climbing up until we get to the root and then we can ensure that the transaction is valid.</a:t>
            </a:r>
            <a:endParaRPr lang="he-IL" dirty="0"/>
          </a:p>
        </p:txBody>
      </p:sp>
      <p:cxnSp>
        <p:nvCxnSpPr>
          <p:cNvPr id="13" name="מחבר חץ ישר 12">
            <a:extLst>
              <a:ext uri="{FF2B5EF4-FFF2-40B4-BE49-F238E27FC236}">
                <a16:creationId xmlns:a16="http://schemas.microsoft.com/office/drawing/2014/main" id="{66AB114F-4DA8-419C-A14A-95E355C54648}"/>
              </a:ext>
            </a:extLst>
          </p:cNvPr>
          <p:cNvCxnSpPr/>
          <p:nvPr/>
        </p:nvCxnSpPr>
        <p:spPr>
          <a:xfrm flipH="1" flipV="1">
            <a:off x="6929610" y="2886419"/>
            <a:ext cx="1509309" cy="53646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מחבר חץ ישר 14">
            <a:extLst>
              <a:ext uri="{FF2B5EF4-FFF2-40B4-BE49-F238E27FC236}">
                <a16:creationId xmlns:a16="http://schemas.microsoft.com/office/drawing/2014/main" id="{9BF39633-2E30-4551-B4BA-B506421A9F68}"/>
              </a:ext>
            </a:extLst>
          </p:cNvPr>
          <p:cNvCxnSpPr/>
          <p:nvPr/>
        </p:nvCxnSpPr>
        <p:spPr>
          <a:xfrm flipH="1" flipV="1">
            <a:off x="7513504" y="3251544"/>
            <a:ext cx="925415" cy="1713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מחבר חץ ישר 16">
            <a:extLst>
              <a:ext uri="{FF2B5EF4-FFF2-40B4-BE49-F238E27FC236}">
                <a16:creationId xmlns:a16="http://schemas.microsoft.com/office/drawing/2014/main" id="{9CC63566-CB18-4BC6-B0E1-5FE193C8CA04}"/>
              </a:ext>
            </a:extLst>
          </p:cNvPr>
          <p:cNvCxnSpPr>
            <a:cxnSpLocks/>
          </p:cNvCxnSpPr>
          <p:nvPr/>
        </p:nvCxnSpPr>
        <p:spPr>
          <a:xfrm flipH="1">
            <a:off x="5618602" y="4671152"/>
            <a:ext cx="2897438" cy="881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מחבר חץ ישר 19">
            <a:extLst>
              <a:ext uri="{FF2B5EF4-FFF2-40B4-BE49-F238E27FC236}">
                <a16:creationId xmlns:a16="http://schemas.microsoft.com/office/drawing/2014/main" id="{6B1EDD9A-CFD4-410B-ABBA-0C9FD88C3541}"/>
              </a:ext>
            </a:extLst>
          </p:cNvPr>
          <p:cNvCxnSpPr/>
          <p:nvPr/>
        </p:nvCxnSpPr>
        <p:spPr>
          <a:xfrm flipH="1">
            <a:off x="6544017" y="4682169"/>
            <a:ext cx="1994055" cy="93643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4715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DFD9-43A7-4DA5-91FD-CD65B3010391}"/>
              </a:ext>
            </a:extLst>
          </p:cNvPr>
          <p:cNvSpPr>
            <a:spLocks noGrp="1"/>
          </p:cNvSpPr>
          <p:nvPr>
            <p:ph type="title"/>
          </p:nvPr>
        </p:nvSpPr>
        <p:spPr/>
        <p:txBody>
          <a:bodyPr/>
          <a:lstStyle/>
          <a:p>
            <a:pPr algn="ctr"/>
            <a:r>
              <a:rPr lang="en-US" b="1" dirty="0"/>
              <a:t>Digital Signatures</a:t>
            </a:r>
            <a:endParaRPr lang="he-IL" b="1" dirty="0"/>
          </a:p>
        </p:txBody>
      </p:sp>
      <p:sp>
        <p:nvSpPr>
          <p:cNvPr id="3" name="Content Placeholder 2">
            <a:extLst>
              <a:ext uri="{FF2B5EF4-FFF2-40B4-BE49-F238E27FC236}">
                <a16:creationId xmlns:a16="http://schemas.microsoft.com/office/drawing/2014/main" id="{1809F1BA-BED9-4AA1-885B-0E94B1341FA8}"/>
              </a:ext>
            </a:extLst>
          </p:cNvPr>
          <p:cNvSpPr>
            <a:spLocks noGrp="1"/>
          </p:cNvSpPr>
          <p:nvPr>
            <p:ph idx="1"/>
          </p:nvPr>
        </p:nvSpPr>
        <p:spPr/>
        <p:txBody>
          <a:bodyPr>
            <a:normAutofit/>
          </a:bodyPr>
          <a:lstStyle/>
          <a:p>
            <a:pPr algn="l" rtl="0"/>
            <a:r>
              <a:rPr lang="en-US" sz="2400" dirty="0"/>
              <a:t>A digital signature is supposed to be the digital analog to a handwritten signature on paper.</a:t>
            </a:r>
          </a:p>
          <a:p>
            <a:pPr algn="l" rtl="0"/>
            <a:r>
              <a:rPr lang="en-US" sz="2400" dirty="0"/>
              <a:t>We desire two properties from digital signatures that correspond well to the handwritten signature analogy:</a:t>
            </a:r>
          </a:p>
          <a:p>
            <a:pPr marL="0" indent="0" algn="l" rtl="0">
              <a:buNone/>
            </a:pPr>
            <a:r>
              <a:rPr lang="en-US" sz="2400" dirty="0"/>
              <a:t>	1. Only you can make your signature, but anyone who sees it can 	verify that it’s valid.</a:t>
            </a:r>
          </a:p>
          <a:p>
            <a:pPr marL="0" indent="0" algn="l" rtl="0">
              <a:buNone/>
            </a:pPr>
            <a:r>
              <a:rPr lang="en-US" sz="2400" dirty="0"/>
              <a:t>	2. We want the signature to be tied to a particular document so that 	the signature cannot be used to indicate your agreement of a 	different document.</a:t>
            </a:r>
            <a:endParaRPr lang="he-IL" dirty="0"/>
          </a:p>
        </p:txBody>
      </p:sp>
      <p:sp>
        <p:nvSpPr>
          <p:cNvPr id="4" name="Slide Number Placeholder 3">
            <a:extLst>
              <a:ext uri="{FF2B5EF4-FFF2-40B4-BE49-F238E27FC236}">
                <a16:creationId xmlns:a16="http://schemas.microsoft.com/office/drawing/2014/main" id="{D8A24628-C47C-4A61-8B57-750934F38336}"/>
              </a:ext>
            </a:extLst>
          </p:cNvPr>
          <p:cNvSpPr>
            <a:spLocks noGrp="1"/>
          </p:cNvSpPr>
          <p:nvPr>
            <p:ph type="sldNum" sz="quarter" idx="12"/>
          </p:nvPr>
        </p:nvSpPr>
        <p:spPr/>
        <p:txBody>
          <a:bodyPr/>
          <a:lstStyle/>
          <a:p>
            <a:fld id="{BD266BE7-899D-4075-917F-DBDE33B6B692}" type="slidenum">
              <a:rPr lang="he-IL" smtClean="0"/>
              <a:t>16</a:t>
            </a:fld>
            <a:endParaRPr lang="he-IL"/>
          </a:p>
        </p:txBody>
      </p:sp>
      <p:sp>
        <p:nvSpPr>
          <p:cNvPr id="5" name="Footer Placeholder 4">
            <a:extLst>
              <a:ext uri="{FF2B5EF4-FFF2-40B4-BE49-F238E27FC236}">
                <a16:creationId xmlns:a16="http://schemas.microsoft.com/office/drawing/2014/main" id="{64EA6E85-5E90-4803-AD00-40A24258077B}"/>
              </a:ext>
            </a:extLst>
          </p:cNvPr>
          <p:cNvSpPr>
            <a:spLocks noGrp="1"/>
          </p:cNvSpPr>
          <p:nvPr>
            <p:ph type="ftr" sz="quarter" idx="11"/>
          </p:nvPr>
        </p:nvSpPr>
        <p:spPr>
          <a:xfrm>
            <a:off x="2531327" y="6356350"/>
            <a:ext cx="6408566"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231761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DFD9-43A7-4DA5-91FD-CD65B3010391}"/>
              </a:ext>
            </a:extLst>
          </p:cNvPr>
          <p:cNvSpPr>
            <a:spLocks noGrp="1"/>
          </p:cNvSpPr>
          <p:nvPr>
            <p:ph type="title"/>
          </p:nvPr>
        </p:nvSpPr>
        <p:spPr/>
        <p:txBody>
          <a:bodyPr/>
          <a:lstStyle/>
          <a:p>
            <a:pPr algn="ctr"/>
            <a:r>
              <a:rPr lang="en-US" b="1" dirty="0"/>
              <a:t>Digital Signatures (2)</a:t>
            </a:r>
            <a:endParaRPr lang="he-IL" b="1" dirty="0"/>
          </a:p>
        </p:txBody>
      </p:sp>
      <p:sp>
        <p:nvSpPr>
          <p:cNvPr id="3" name="Content Placeholder 2">
            <a:extLst>
              <a:ext uri="{FF2B5EF4-FFF2-40B4-BE49-F238E27FC236}">
                <a16:creationId xmlns:a16="http://schemas.microsoft.com/office/drawing/2014/main" id="{1809F1BA-BED9-4AA1-885B-0E94B1341FA8}"/>
              </a:ext>
            </a:extLst>
          </p:cNvPr>
          <p:cNvSpPr>
            <a:spLocks noGrp="1"/>
          </p:cNvSpPr>
          <p:nvPr>
            <p:ph idx="1"/>
          </p:nvPr>
        </p:nvSpPr>
        <p:spPr>
          <a:xfrm>
            <a:off x="966177" y="2026626"/>
            <a:ext cx="9778492" cy="4565651"/>
          </a:xfrm>
        </p:spPr>
        <p:txBody>
          <a:bodyPr>
            <a:normAutofit/>
          </a:bodyPr>
          <a:lstStyle/>
          <a:p>
            <a:pPr marL="0" indent="0" algn="l" rtl="0">
              <a:buNone/>
            </a:pPr>
            <a:r>
              <a:rPr lang="en-US" dirty="0"/>
              <a:t>A </a:t>
            </a:r>
            <a:r>
              <a:rPr lang="en-US" b="1" dirty="0"/>
              <a:t>digital signature scheme </a:t>
            </a:r>
            <a:r>
              <a:rPr lang="en-US" dirty="0"/>
              <a:t>consists of the following three algorithms:</a:t>
            </a:r>
          </a:p>
          <a:p>
            <a:pPr marL="457200" indent="-457200" algn="l" rtl="0">
              <a:buFont typeface="+mj-lt"/>
              <a:buAutoNum type="arabicPeriod"/>
            </a:pPr>
            <a:r>
              <a:rPr lang="en-US" b="1" dirty="0"/>
              <a:t>(</a:t>
            </a:r>
            <a:r>
              <a:rPr lang="en-US" b="1" dirty="0" err="1"/>
              <a:t>sk</a:t>
            </a:r>
            <a:r>
              <a:rPr lang="en-US" b="1" dirty="0"/>
              <a:t>, pk) := </a:t>
            </a:r>
            <a:r>
              <a:rPr lang="en-US" b="1" dirty="0" err="1"/>
              <a:t>generateKeys</a:t>
            </a:r>
            <a:r>
              <a:rPr lang="en-US" b="1" dirty="0"/>
              <a:t>( </a:t>
            </a:r>
            <a:r>
              <a:rPr lang="en-US" b="1" i="1" dirty="0" err="1"/>
              <a:t>keysize</a:t>
            </a:r>
            <a:r>
              <a:rPr lang="en-US" b="1" i="1" dirty="0"/>
              <a:t> </a:t>
            </a:r>
            <a:r>
              <a:rPr lang="en-US" b="1" dirty="0"/>
              <a:t>).</a:t>
            </a:r>
          </a:p>
          <a:p>
            <a:pPr marL="457200" indent="-457200" algn="l" rtl="0">
              <a:buAutoNum type="arabicPeriod" startAt="2"/>
            </a:pPr>
            <a:r>
              <a:rPr lang="en-US" b="1" dirty="0"/>
              <a:t>sig := sign( </a:t>
            </a:r>
            <a:r>
              <a:rPr lang="en-US" b="1" i="1" dirty="0" err="1"/>
              <a:t>sk</a:t>
            </a:r>
            <a:r>
              <a:rPr lang="en-US" b="1" i="1" dirty="0"/>
              <a:t> </a:t>
            </a:r>
            <a:r>
              <a:rPr lang="en-US" b="1" dirty="0"/>
              <a:t>, </a:t>
            </a:r>
            <a:r>
              <a:rPr lang="en-US" b="1" i="1" dirty="0"/>
              <a:t>message </a:t>
            </a:r>
            <a:r>
              <a:rPr lang="en-US" b="1" dirty="0"/>
              <a:t>).</a:t>
            </a:r>
          </a:p>
          <a:p>
            <a:pPr marL="457200" indent="-457200" algn="l" rtl="0">
              <a:buAutoNum type="arabicPeriod" startAt="2"/>
            </a:pPr>
            <a:r>
              <a:rPr lang="en-US" b="1" dirty="0" err="1"/>
              <a:t>isValid</a:t>
            </a:r>
            <a:r>
              <a:rPr lang="en-US" b="1" dirty="0"/>
              <a:t> := verify( </a:t>
            </a:r>
            <a:r>
              <a:rPr lang="en-US" b="1" i="1" dirty="0"/>
              <a:t>pk </a:t>
            </a:r>
            <a:r>
              <a:rPr lang="en-US" b="1" dirty="0"/>
              <a:t>, </a:t>
            </a:r>
            <a:r>
              <a:rPr lang="en-US" b="1" i="1" dirty="0"/>
              <a:t>message </a:t>
            </a:r>
            <a:r>
              <a:rPr lang="en-US" b="1" dirty="0"/>
              <a:t>, </a:t>
            </a:r>
            <a:r>
              <a:rPr lang="en-US" b="1" i="1" dirty="0"/>
              <a:t>sig </a:t>
            </a:r>
            <a:r>
              <a:rPr lang="en-US" b="1" dirty="0"/>
              <a:t>)</a:t>
            </a:r>
          </a:p>
          <a:p>
            <a:pPr algn="l" rtl="0"/>
            <a:r>
              <a:rPr lang="en-US" dirty="0"/>
              <a:t>We require that the following two properties hold:</a:t>
            </a:r>
          </a:p>
          <a:p>
            <a:pPr marL="0" indent="0" algn="l" rtl="0">
              <a:buNone/>
            </a:pPr>
            <a:r>
              <a:rPr lang="en-US" dirty="0"/>
              <a:t>	● </a:t>
            </a:r>
            <a:r>
              <a:rPr lang="en-US" i="1" dirty="0"/>
              <a:t>Valid signatures must verify</a:t>
            </a:r>
          </a:p>
          <a:p>
            <a:pPr marL="0" indent="0" algn="l" rtl="0">
              <a:buNone/>
            </a:pPr>
            <a:r>
              <a:rPr lang="da-DK" b="1" dirty="0"/>
              <a:t>		verify </a:t>
            </a:r>
            <a:r>
              <a:rPr lang="da-DK" dirty="0"/>
              <a:t>( </a:t>
            </a:r>
            <a:r>
              <a:rPr lang="da-DK" i="1" dirty="0"/>
              <a:t>pk </a:t>
            </a:r>
            <a:r>
              <a:rPr lang="da-DK" dirty="0"/>
              <a:t>, </a:t>
            </a:r>
            <a:r>
              <a:rPr lang="da-DK" i="1" dirty="0"/>
              <a:t>message </a:t>
            </a:r>
            <a:r>
              <a:rPr lang="da-DK" dirty="0"/>
              <a:t>, </a:t>
            </a:r>
            <a:r>
              <a:rPr lang="da-DK" b="1" dirty="0"/>
              <a:t>sign </a:t>
            </a:r>
            <a:r>
              <a:rPr lang="da-DK" dirty="0"/>
              <a:t>( </a:t>
            </a:r>
            <a:r>
              <a:rPr lang="da-DK" i="1" dirty="0"/>
              <a:t>sk </a:t>
            </a:r>
            <a:r>
              <a:rPr lang="da-DK" dirty="0"/>
              <a:t>, </a:t>
            </a:r>
            <a:r>
              <a:rPr lang="da-DK" i="1" dirty="0"/>
              <a:t>message </a:t>
            </a:r>
            <a:r>
              <a:rPr lang="da-DK" dirty="0"/>
              <a:t>)) == </a:t>
            </a:r>
            <a:r>
              <a:rPr lang="da-DK" b="1" dirty="0"/>
              <a:t>true</a:t>
            </a:r>
          </a:p>
          <a:p>
            <a:pPr marL="0" indent="0" algn="l" rtl="0">
              <a:buNone/>
            </a:pPr>
            <a:r>
              <a:rPr lang="en-US" dirty="0"/>
              <a:t>	● Signatures are </a:t>
            </a:r>
            <a:r>
              <a:rPr lang="en-US" b="1" i="1" dirty="0"/>
              <a:t>existentially unforgeable</a:t>
            </a:r>
            <a:endParaRPr lang="he-IL" dirty="0"/>
          </a:p>
          <a:p>
            <a:pPr marL="457200" indent="-457200" algn="l" rtl="0">
              <a:buAutoNum type="arabicPeriod" startAt="2"/>
            </a:pPr>
            <a:endParaRPr lang="en-US" b="1" dirty="0"/>
          </a:p>
        </p:txBody>
      </p:sp>
      <p:sp>
        <p:nvSpPr>
          <p:cNvPr id="4" name="Slide Number Placeholder 3">
            <a:extLst>
              <a:ext uri="{FF2B5EF4-FFF2-40B4-BE49-F238E27FC236}">
                <a16:creationId xmlns:a16="http://schemas.microsoft.com/office/drawing/2014/main" id="{7BDC17CC-ED38-49C2-A124-C3A56012B480}"/>
              </a:ext>
            </a:extLst>
          </p:cNvPr>
          <p:cNvSpPr>
            <a:spLocks noGrp="1"/>
          </p:cNvSpPr>
          <p:nvPr>
            <p:ph type="sldNum" sz="quarter" idx="12"/>
          </p:nvPr>
        </p:nvSpPr>
        <p:spPr/>
        <p:txBody>
          <a:bodyPr/>
          <a:lstStyle/>
          <a:p>
            <a:fld id="{BD266BE7-899D-4075-917F-DBDE33B6B692}" type="slidenum">
              <a:rPr lang="he-IL" smtClean="0"/>
              <a:t>17</a:t>
            </a:fld>
            <a:endParaRPr lang="he-IL"/>
          </a:p>
        </p:txBody>
      </p:sp>
      <p:sp>
        <p:nvSpPr>
          <p:cNvPr id="5" name="Footer Placeholder 4">
            <a:extLst>
              <a:ext uri="{FF2B5EF4-FFF2-40B4-BE49-F238E27FC236}">
                <a16:creationId xmlns:a16="http://schemas.microsoft.com/office/drawing/2014/main" id="{CD82F250-9B29-4BED-944F-801C470D2100}"/>
              </a:ext>
            </a:extLst>
          </p:cNvPr>
          <p:cNvSpPr>
            <a:spLocks noGrp="1"/>
          </p:cNvSpPr>
          <p:nvPr>
            <p:ph type="ftr" sz="quarter" idx="11"/>
          </p:nvPr>
        </p:nvSpPr>
        <p:spPr>
          <a:xfrm>
            <a:off x="1795346" y="6356350"/>
            <a:ext cx="7144547"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33941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43EB45-5907-4125-AF2B-12713C1DAA3C}"/>
              </a:ext>
            </a:extLst>
          </p:cNvPr>
          <p:cNvSpPr>
            <a:spLocks noGrp="1"/>
          </p:cNvSpPr>
          <p:nvPr>
            <p:ph type="title"/>
          </p:nvPr>
        </p:nvSpPr>
        <p:spPr/>
        <p:txBody>
          <a:bodyPr/>
          <a:lstStyle/>
          <a:p>
            <a:pPr algn="ctr"/>
            <a:r>
              <a:rPr lang="en-US" b="1" dirty="0"/>
              <a:t>Digital signature - code(1)</a:t>
            </a:r>
            <a:endParaRPr lang="he-IL" b="1" dirty="0"/>
          </a:p>
        </p:txBody>
      </p:sp>
      <p:sp>
        <p:nvSpPr>
          <p:cNvPr id="3" name="מציין מיקום תוכן 2">
            <a:extLst>
              <a:ext uri="{FF2B5EF4-FFF2-40B4-BE49-F238E27FC236}">
                <a16:creationId xmlns:a16="http://schemas.microsoft.com/office/drawing/2014/main" id="{E96FAB76-E96C-48EC-8DCA-787C7D9D163C}"/>
              </a:ext>
            </a:extLst>
          </p:cNvPr>
          <p:cNvSpPr>
            <a:spLocks noGrp="1"/>
          </p:cNvSpPr>
          <p:nvPr>
            <p:ph idx="1"/>
          </p:nvPr>
        </p:nvSpPr>
        <p:spPr>
          <a:xfrm>
            <a:off x="7266562" y="1828457"/>
            <a:ext cx="4854102" cy="4348506"/>
          </a:xfrm>
        </p:spPr>
        <p:txBody>
          <a:bodyPr/>
          <a:lstStyle/>
          <a:p>
            <a:pPr marL="0" indent="0" algn="l">
              <a:buNone/>
            </a:pPr>
            <a:r>
              <a:rPr lang="en-US" b="1" dirty="0"/>
              <a:t>(</a:t>
            </a:r>
            <a:r>
              <a:rPr lang="en-US" b="1" dirty="0" err="1"/>
              <a:t>sk</a:t>
            </a:r>
            <a:r>
              <a:rPr lang="en-US" b="1" dirty="0"/>
              <a:t>, pk) := </a:t>
            </a:r>
            <a:r>
              <a:rPr lang="en-US" b="1" dirty="0" err="1"/>
              <a:t>generateKeys</a:t>
            </a:r>
            <a:r>
              <a:rPr lang="en-US" b="1" dirty="0"/>
              <a:t>( </a:t>
            </a:r>
            <a:r>
              <a:rPr lang="en-US" b="1" i="1" dirty="0" err="1"/>
              <a:t>keysize</a:t>
            </a:r>
            <a:r>
              <a:rPr lang="en-US" b="1" i="1" dirty="0"/>
              <a:t> </a:t>
            </a:r>
            <a:r>
              <a:rPr lang="en-US" b="1" dirty="0"/>
              <a:t>).</a:t>
            </a:r>
            <a:endParaRPr lang="he-IL" b="1" dirty="0"/>
          </a:p>
          <a:p>
            <a:pPr marL="0" indent="0" algn="l">
              <a:buNone/>
            </a:pPr>
            <a:r>
              <a:rPr lang="en-US" dirty="0"/>
              <a:t>We use RSA module to generate private key and public key.</a:t>
            </a:r>
          </a:p>
          <a:p>
            <a:pPr marL="0" indent="0" algn="l">
              <a:buNone/>
            </a:pPr>
            <a:r>
              <a:rPr lang="en-US" dirty="0"/>
              <a:t>The key is in length of 1024 bits.</a:t>
            </a:r>
          </a:p>
          <a:p>
            <a:pPr marL="0" indent="0" algn="l">
              <a:buNone/>
            </a:pPr>
            <a:r>
              <a:rPr lang="en-US" dirty="0"/>
              <a:t>The exponent is 65,537. </a:t>
            </a:r>
            <a:endParaRPr lang="he-IL" dirty="0"/>
          </a:p>
        </p:txBody>
      </p:sp>
      <p:sp>
        <p:nvSpPr>
          <p:cNvPr id="5" name="מציין מיקום של מספר שקופית 4">
            <a:extLst>
              <a:ext uri="{FF2B5EF4-FFF2-40B4-BE49-F238E27FC236}">
                <a16:creationId xmlns:a16="http://schemas.microsoft.com/office/drawing/2014/main" id="{7716E101-8E72-459D-A0EC-3AFB031F37CF}"/>
              </a:ext>
            </a:extLst>
          </p:cNvPr>
          <p:cNvSpPr>
            <a:spLocks noGrp="1"/>
          </p:cNvSpPr>
          <p:nvPr>
            <p:ph type="sldNum" sz="quarter" idx="12"/>
          </p:nvPr>
        </p:nvSpPr>
        <p:spPr/>
        <p:txBody>
          <a:bodyPr/>
          <a:lstStyle/>
          <a:p>
            <a:fld id="{BD266BE7-899D-4075-917F-DBDE33B6B692}" type="slidenum">
              <a:rPr lang="he-IL" smtClean="0"/>
              <a:t>18</a:t>
            </a:fld>
            <a:endParaRPr lang="he-IL"/>
          </a:p>
        </p:txBody>
      </p:sp>
      <p:pic>
        <p:nvPicPr>
          <p:cNvPr id="6" name="תמונה 5">
            <a:extLst>
              <a:ext uri="{FF2B5EF4-FFF2-40B4-BE49-F238E27FC236}">
                <a16:creationId xmlns:a16="http://schemas.microsoft.com/office/drawing/2014/main" id="{2C6C8B19-9CCB-4071-9FD5-E0442BD4A426}"/>
              </a:ext>
            </a:extLst>
          </p:cNvPr>
          <p:cNvPicPr>
            <a:picLocks noChangeAspect="1"/>
          </p:cNvPicPr>
          <p:nvPr/>
        </p:nvPicPr>
        <p:blipFill>
          <a:blip r:embed="rId2"/>
          <a:stretch>
            <a:fillRect/>
          </a:stretch>
        </p:blipFill>
        <p:spPr>
          <a:xfrm>
            <a:off x="0" y="1828456"/>
            <a:ext cx="7214096" cy="2811638"/>
          </a:xfrm>
          <a:prstGeom prst="rect">
            <a:avLst/>
          </a:prstGeom>
        </p:spPr>
      </p:pic>
      <p:cxnSp>
        <p:nvCxnSpPr>
          <p:cNvPr id="8" name="מחבר חץ ישר 7">
            <a:extLst>
              <a:ext uri="{FF2B5EF4-FFF2-40B4-BE49-F238E27FC236}">
                <a16:creationId xmlns:a16="http://schemas.microsoft.com/office/drawing/2014/main" id="{8AA678A6-4A2A-441A-A68F-584604FEF333}"/>
              </a:ext>
            </a:extLst>
          </p:cNvPr>
          <p:cNvCxnSpPr/>
          <p:nvPr/>
        </p:nvCxnSpPr>
        <p:spPr>
          <a:xfrm flipH="1" flipV="1">
            <a:off x="5126477" y="2898843"/>
            <a:ext cx="2178995" cy="5301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מחבר חץ ישר 9">
            <a:extLst>
              <a:ext uri="{FF2B5EF4-FFF2-40B4-BE49-F238E27FC236}">
                <a16:creationId xmlns:a16="http://schemas.microsoft.com/office/drawing/2014/main" id="{69E6B43A-F43F-4557-BB8A-80E4B1E291E6}"/>
              </a:ext>
            </a:extLst>
          </p:cNvPr>
          <p:cNvCxnSpPr>
            <a:cxnSpLocks/>
          </p:cNvCxnSpPr>
          <p:nvPr/>
        </p:nvCxnSpPr>
        <p:spPr>
          <a:xfrm flipH="1" flipV="1">
            <a:off x="6342434" y="3005848"/>
            <a:ext cx="963038" cy="9143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024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52E5F9-EFBC-4099-86EF-60527A0DA95E}"/>
              </a:ext>
            </a:extLst>
          </p:cNvPr>
          <p:cNvSpPr>
            <a:spLocks noGrp="1"/>
          </p:cNvSpPr>
          <p:nvPr>
            <p:ph type="title"/>
          </p:nvPr>
        </p:nvSpPr>
        <p:spPr/>
        <p:txBody>
          <a:bodyPr/>
          <a:lstStyle/>
          <a:p>
            <a:pPr algn="ctr"/>
            <a:r>
              <a:rPr lang="en-US" b="1" dirty="0"/>
              <a:t>Digital signature - code(2)</a:t>
            </a:r>
            <a:endParaRPr lang="he-IL" b="1" dirty="0"/>
          </a:p>
        </p:txBody>
      </p:sp>
      <p:sp>
        <p:nvSpPr>
          <p:cNvPr id="3" name="מציין מיקום תוכן 2">
            <a:extLst>
              <a:ext uri="{FF2B5EF4-FFF2-40B4-BE49-F238E27FC236}">
                <a16:creationId xmlns:a16="http://schemas.microsoft.com/office/drawing/2014/main" id="{1FE0217A-A7B5-4C70-8717-6810D7F03E77}"/>
              </a:ext>
            </a:extLst>
          </p:cNvPr>
          <p:cNvSpPr>
            <a:spLocks noGrp="1"/>
          </p:cNvSpPr>
          <p:nvPr>
            <p:ph idx="1"/>
          </p:nvPr>
        </p:nvSpPr>
        <p:spPr>
          <a:xfrm>
            <a:off x="8073956" y="2023353"/>
            <a:ext cx="3920248" cy="4153609"/>
          </a:xfrm>
        </p:spPr>
        <p:txBody>
          <a:bodyPr>
            <a:normAutofit fontScale="85000" lnSpcReduction="20000"/>
          </a:bodyPr>
          <a:lstStyle/>
          <a:p>
            <a:pPr marL="0" indent="0" algn="l">
              <a:buNone/>
            </a:pPr>
            <a:r>
              <a:rPr lang="en-US" b="1" dirty="0"/>
              <a:t>sig := sign( </a:t>
            </a:r>
            <a:r>
              <a:rPr lang="en-US" b="1" i="1" dirty="0" err="1"/>
              <a:t>sk</a:t>
            </a:r>
            <a:r>
              <a:rPr lang="en-US" b="1" i="1" dirty="0"/>
              <a:t> </a:t>
            </a:r>
            <a:r>
              <a:rPr lang="en-US" b="1" dirty="0"/>
              <a:t>, </a:t>
            </a:r>
            <a:r>
              <a:rPr lang="en-US" b="1" i="1" dirty="0"/>
              <a:t>message </a:t>
            </a:r>
            <a:r>
              <a:rPr lang="en-US" b="1" dirty="0"/>
              <a:t>).</a:t>
            </a:r>
          </a:p>
          <a:p>
            <a:pPr marL="0" indent="0" algn="l">
              <a:buNone/>
            </a:pPr>
            <a:r>
              <a:rPr lang="en-US" dirty="0">
                <a:solidFill>
                  <a:schemeClr val="tx2"/>
                </a:solidFill>
              </a:rPr>
              <a:t>The message is the string ordered by the function </a:t>
            </a:r>
            <a:r>
              <a:rPr lang="en-US" dirty="0" err="1">
                <a:solidFill>
                  <a:schemeClr val="tx2"/>
                </a:solidFill>
              </a:rPr>
              <a:t>to_dict</a:t>
            </a:r>
            <a:r>
              <a:rPr lang="en-US" dirty="0">
                <a:solidFill>
                  <a:schemeClr val="tx2"/>
                </a:solidFill>
              </a:rPr>
              <a:t>() after we transfer it in the SHA256 module.</a:t>
            </a:r>
          </a:p>
          <a:p>
            <a:pPr marL="0" indent="0" algn="l">
              <a:buNone/>
            </a:pPr>
            <a:r>
              <a:rPr lang="en-US" dirty="0">
                <a:solidFill>
                  <a:schemeClr val="tx2"/>
                </a:solidFill>
              </a:rPr>
              <a:t>We sign the message with the sender private key by using the signature scheme, known as </a:t>
            </a:r>
            <a:r>
              <a:rPr lang="en-US" b="1" i="1" dirty="0">
                <a:solidFill>
                  <a:schemeClr val="tx2"/>
                </a:solidFill>
              </a:rPr>
              <a:t>PKCS115_SigScheme.</a:t>
            </a:r>
          </a:p>
          <a:p>
            <a:pPr marL="0" indent="0" algn="l">
              <a:buNone/>
            </a:pPr>
            <a:r>
              <a:rPr lang="en-US" dirty="0">
                <a:solidFill>
                  <a:schemeClr val="tx2"/>
                </a:solidFill>
              </a:rPr>
              <a:t>In cryptography, PKCS stands for "Public Key Cryptography Standards". These are a group of public-key cryptography standards devised and published by RSA Security LLC. (took from here: </a:t>
            </a:r>
            <a:r>
              <a:rPr lang="en-US" dirty="0">
                <a:hlinkClick r:id="rId2"/>
              </a:rPr>
              <a:t>https://en.wikipedia.org/wiki/PKCS</a:t>
            </a:r>
            <a:r>
              <a:rPr lang="en-US" dirty="0"/>
              <a:t>).</a:t>
            </a:r>
            <a:r>
              <a:rPr lang="en-US" dirty="0">
                <a:solidFill>
                  <a:schemeClr val="tx2"/>
                </a:solidFill>
              </a:rPr>
              <a:t> </a:t>
            </a:r>
            <a:endParaRPr lang="en-US" i="1" dirty="0">
              <a:solidFill>
                <a:schemeClr val="tx2"/>
              </a:solidFill>
            </a:endParaRPr>
          </a:p>
          <a:p>
            <a:pPr marL="0" indent="0" algn="l">
              <a:buNone/>
            </a:pPr>
            <a:endParaRPr lang="he-IL" dirty="0"/>
          </a:p>
        </p:txBody>
      </p:sp>
      <p:sp>
        <p:nvSpPr>
          <p:cNvPr id="5" name="מציין מיקום של מספר שקופית 4">
            <a:extLst>
              <a:ext uri="{FF2B5EF4-FFF2-40B4-BE49-F238E27FC236}">
                <a16:creationId xmlns:a16="http://schemas.microsoft.com/office/drawing/2014/main" id="{33CFA48F-7671-4016-A07A-B142DD5DA648}"/>
              </a:ext>
            </a:extLst>
          </p:cNvPr>
          <p:cNvSpPr>
            <a:spLocks noGrp="1"/>
          </p:cNvSpPr>
          <p:nvPr>
            <p:ph type="sldNum" sz="quarter" idx="12"/>
          </p:nvPr>
        </p:nvSpPr>
        <p:spPr/>
        <p:txBody>
          <a:bodyPr/>
          <a:lstStyle/>
          <a:p>
            <a:fld id="{BD266BE7-899D-4075-917F-DBDE33B6B692}" type="slidenum">
              <a:rPr lang="he-IL" smtClean="0"/>
              <a:t>19</a:t>
            </a:fld>
            <a:endParaRPr lang="he-IL"/>
          </a:p>
        </p:txBody>
      </p:sp>
      <p:pic>
        <p:nvPicPr>
          <p:cNvPr id="6" name="תמונה 5">
            <a:extLst>
              <a:ext uri="{FF2B5EF4-FFF2-40B4-BE49-F238E27FC236}">
                <a16:creationId xmlns:a16="http://schemas.microsoft.com/office/drawing/2014/main" id="{B1892791-83D8-470B-9CFE-B0A5D66F9199}"/>
              </a:ext>
            </a:extLst>
          </p:cNvPr>
          <p:cNvPicPr>
            <a:picLocks noChangeAspect="1"/>
          </p:cNvPicPr>
          <p:nvPr/>
        </p:nvPicPr>
        <p:blipFill>
          <a:blip r:embed="rId3"/>
          <a:stretch>
            <a:fillRect/>
          </a:stretch>
        </p:blipFill>
        <p:spPr>
          <a:xfrm>
            <a:off x="-1" y="1828457"/>
            <a:ext cx="7966953" cy="2344709"/>
          </a:xfrm>
          <a:prstGeom prst="rect">
            <a:avLst/>
          </a:prstGeom>
        </p:spPr>
      </p:pic>
      <p:pic>
        <p:nvPicPr>
          <p:cNvPr id="7" name="תמונה 6">
            <a:extLst>
              <a:ext uri="{FF2B5EF4-FFF2-40B4-BE49-F238E27FC236}">
                <a16:creationId xmlns:a16="http://schemas.microsoft.com/office/drawing/2014/main" id="{C1307DA9-87CA-4AB3-8DFC-8E219B524F65}"/>
              </a:ext>
            </a:extLst>
          </p:cNvPr>
          <p:cNvPicPr>
            <a:picLocks noChangeAspect="1"/>
          </p:cNvPicPr>
          <p:nvPr/>
        </p:nvPicPr>
        <p:blipFill>
          <a:blip r:embed="rId4"/>
          <a:stretch>
            <a:fillRect/>
          </a:stretch>
        </p:blipFill>
        <p:spPr>
          <a:xfrm>
            <a:off x="0" y="4173166"/>
            <a:ext cx="7966953" cy="2684833"/>
          </a:xfrm>
          <a:prstGeom prst="rect">
            <a:avLst/>
          </a:prstGeom>
        </p:spPr>
      </p:pic>
      <p:cxnSp>
        <p:nvCxnSpPr>
          <p:cNvPr id="9" name="מחבר חץ ישר 8">
            <a:extLst>
              <a:ext uri="{FF2B5EF4-FFF2-40B4-BE49-F238E27FC236}">
                <a16:creationId xmlns:a16="http://schemas.microsoft.com/office/drawing/2014/main" id="{7661B581-D7D5-4A26-83C4-A1449EAA9FE8}"/>
              </a:ext>
            </a:extLst>
          </p:cNvPr>
          <p:cNvCxnSpPr/>
          <p:nvPr/>
        </p:nvCxnSpPr>
        <p:spPr>
          <a:xfrm flipH="1">
            <a:off x="2130357" y="2782111"/>
            <a:ext cx="5953328" cy="184825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1" name="מחבר חץ ישר 30">
            <a:extLst>
              <a:ext uri="{FF2B5EF4-FFF2-40B4-BE49-F238E27FC236}">
                <a16:creationId xmlns:a16="http://schemas.microsoft.com/office/drawing/2014/main" id="{87BB63FF-FC7D-4545-89F0-F5AF5CA1E434}"/>
              </a:ext>
            </a:extLst>
          </p:cNvPr>
          <p:cNvCxnSpPr>
            <a:cxnSpLocks/>
          </p:cNvCxnSpPr>
          <p:nvPr/>
        </p:nvCxnSpPr>
        <p:spPr>
          <a:xfrm flipH="1" flipV="1">
            <a:off x="3443591" y="3132306"/>
            <a:ext cx="4630364" cy="154669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 name="מחבר חץ ישר 33">
            <a:extLst>
              <a:ext uri="{FF2B5EF4-FFF2-40B4-BE49-F238E27FC236}">
                <a16:creationId xmlns:a16="http://schemas.microsoft.com/office/drawing/2014/main" id="{8FCC38C2-22FF-41B2-A64A-B103F9BC6703}"/>
              </a:ext>
            </a:extLst>
          </p:cNvPr>
          <p:cNvCxnSpPr>
            <a:cxnSpLocks/>
          </p:cNvCxnSpPr>
          <p:nvPr/>
        </p:nvCxnSpPr>
        <p:spPr>
          <a:xfrm flipH="1" flipV="1">
            <a:off x="5943600" y="3219511"/>
            <a:ext cx="2140086" cy="40890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7" name="מחבר חץ ישר 36">
            <a:extLst>
              <a:ext uri="{FF2B5EF4-FFF2-40B4-BE49-F238E27FC236}">
                <a16:creationId xmlns:a16="http://schemas.microsoft.com/office/drawing/2014/main" id="{55BA57E7-F582-4EF1-9EE5-BDEAAFEA93EA}"/>
              </a:ext>
            </a:extLst>
          </p:cNvPr>
          <p:cNvCxnSpPr/>
          <p:nvPr/>
        </p:nvCxnSpPr>
        <p:spPr>
          <a:xfrm flipH="1" flipV="1">
            <a:off x="6799634" y="2674764"/>
            <a:ext cx="1274321" cy="1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0484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pPr algn="ctr"/>
            <a:r>
              <a:rPr lang="en-US" b="1" dirty="0"/>
              <a:t>Theoretical Background</a:t>
            </a:r>
          </a:p>
        </p:txBody>
      </p:sp>
      <p:sp>
        <p:nvSpPr>
          <p:cNvPr id="14" name="Content Placeholder 2"/>
          <p:cNvSpPr>
            <a:spLocks noGrp="1"/>
          </p:cNvSpPr>
          <p:nvPr>
            <p:ph idx="1"/>
          </p:nvPr>
        </p:nvSpPr>
        <p:spPr/>
        <p:txBody>
          <a:bodyPr>
            <a:normAutofit/>
          </a:bodyPr>
          <a:lstStyle/>
          <a:p>
            <a:pPr algn="l" rtl="0"/>
            <a:r>
              <a:rPr lang="en-US" b="1" dirty="0"/>
              <a:t>Introduction to Cryptography &amp; Cryptocurrencies</a:t>
            </a:r>
          </a:p>
          <a:p>
            <a:pPr lvl="1" algn="l" rtl="0"/>
            <a:r>
              <a:rPr lang="en-US" dirty="0"/>
              <a:t>Cryptographic Hash Functions</a:t>
            </a:r>
          </a:p>
          <a:p>
            <a:pPr lvl="1" algn="l" rtl="0"/>
            <a:r>
              <a:rPr lang="en-US" dirty="0"/>
              <a:t>Hash Pointers and Data Structures</a:t>
            </a:r>
          </a:p>
          <a:p>
            <a:pPr lvl="1" algn="l" rtl="0"/>
            <a:r>
              <a:rPr lang="en-US" dirty="0"/>
              <a:t>Digital Signatures </a:t>
            </a:r>
          </a:p>
          <a:p>
            <a:pPr algn="l" rtl="0"/>
            <a:r>
              <a:rPr lang="en-US" b="1" dirty="0"/>
              <a:t>Mechanics of Bitcoin</a:t>
            </a:r>
          </a:p>
          <a:p>
            <a:pPr lvl="1" algn="l" rtl="0"/>
            <a:r>
              <a:rPr lang="en-US" dirty="0"/>
              <a:t>Bitcoin transactions</a:t>
            </a:r>
          </a:p>
          <a:p>
            <a:pPr lvl="1" algn="l" rtl="0"/>
            <a:r>
              <a:rPr lang="en-US" dirty="0"/>
              <a:t>Bitcoin blocks</a:t>
            </a:r>
          </a:p>
          <a:p>
            <a:pPr algn="l" rtl="0"/>
            <a:r>
              <a:rPr lang="en-US" b="1" dirty="0"/>
              <a:t>How Bitcoin Achieves Decentralization</a:t>
            </a:r>
          </a:p>
          <a:p>
            <a:pPr lvl="1" algn="l" rtl="0"/>
            <a:r>
              <a:rPr lang="en-US" dirty="0"/>
              <a:t>Incentives and proof of work </a:t>
            </a:r>
          </a:p>
          <a:p>
            <a:pPr algn="l" rtl="0"/>
            <a:endParaRPr lang="en-US" dirty="0"/>
          </a:p>
          <a:p>
            <a:pPr algn="l" rtl="0"/>
            <a:endParaRPr lang="en-US" dirty="0"/>
          </a:p>
        </p:txBody>
      </p:sp>
      <p:sp>
        <p:nvSpPr>
          <p:cNvPr id="2" name="Slide Number Placeholder 1">
            <a:extLst>
              <a:ext uri="{FF2B5EF4-FFF2-40B4-BE49-F238E27FC236}">
                <a16:creationId xmlns:a16="http://schemas.microsoft.com/office/drawing/2014/main" id="{63D5935E-E28F-478A-9968-701BCE42302A}"/>
              </a:ext>
            </a:extLst>
          </p:cNvPr>
          <p:cNvSpPr>
            <a:spLocks noGrp="1"/>
          </p:cNvSpPr>
          <p:nvPr>
            <p:ph type="sldNum" sz="quarter" idx="12"/>
          </p:nvPr>
        </p:nvSpPr>
        <p:spPr/>
        <p:txBody>
          <a:bodyPr/>
          <a:lstStyle/>
          <a:p>
            <a:fld id="{BD266BE7-899D-4075-917F-DBDE33B6B692}" type="slidenum">
              <a:rPr lang="he-IL" smtClean="0"/>
              <a:t>2</a:t>
            </a:fld>
            <a:endParaRPr lang="he-IL"/>
          </a:p>
        </p:txBody>
      </p:sp>
    </p:spTree>
    <p:extLst>
      <p:ext uri="{BB962C8B-B14F-4D97-AF65-F5344CB8AC3E}">
        <p14:creationId xmlns:p14="http://schemas.microsoft.com/office/powerpoint/2010/main" val="235592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5FB4C3-AC4F-46D6-898C-65480F2229B1}"/>
              </a:ext>
            </a:extLst>
          </p:cNvPr>
          <p:cNvSpPr>
            <a:spLocks noGrp="1"/>
          </p:cNvSpPr>
          <p:nvPr>
            <p:ph type="title"/>
          </p:nvPr>
        </p:nvSpPr>
        <p:spPr/>
        <p:txBody>
          <a:bodyPr/>
          <a:lstStyle/>
          <a:p>
            <a:pPr algn="ctr"/>
            <a:r>
              <a:rPr lang="en-US" b="1" dirty="0"/>
              <a:t>Digital signature - code(3)</a:t>
            </a:r>
            <a:endParaRPr lang="he-IL" dirty="0"/>
          </a:p>
        </p:txBody>
      </p:sp>
      <p:sp>
        <p:nvSpPr>
          <p:cNvPr id="3" name="מציין מיקום תוכן 2">
            <a:extLst>
              <a:ext uri="{FF2B5EF4-FFF2-40B4-BE49-F238E27FC236}">
                <a16:creationId xmlns:a16="http://schemas.microsoft.com/office/drawing/2014/main" id="{BA5B9747-14AD-4BF3-85BC-5CA0160F1424}"/>
              </a:ext>
            </a:extLst>
          </p:cNvPr>
          <p:cNvSpPr>
            <a:spLocks noGrp="1"/>
          </p:cNvSpPr>
          <p:nvPr>
            <p:ph idx="1"/>
          </p:nvPr>
        </p:nvSpPr>
        <p:spPr>
          <a:xfrm>
            <a:off x="7869676" y="1828457"/>
            <a:ext cx="4322323" cy="4358334"/>
          </a:xfrm>
        </p:spPr>
        <p:txBody>
          <a:bodyPr>
            <a:normAutofit fontScale="85000" lnSpcReduction="20000"/>
          </a:bodyPr>
          <a:lstStyle/>
          <a:p>
            <a:pPr marL="0" indent="0" algn="l">
              <a:buNone/>
            </a:pPr>
            <a:r>
              <a:rPr lang="en-US" b="1" dirty="0" err="1"/>
              <a:t>isValid</a:t>
            </a:r>
            <a:r>
              <a:rPr lang="en-US" b="1" dirty="0"/>
              <a:t> := verify( </a:t>
            </a:r>
            <a:r>
              <a:rPr lang="en-US" b="1" i="1" dirty="0"/>
              <a:t>pk </a:t>
            </a:r>
            <a:r>
              <a:rPr lang="en-US" b="1" dirty="0"/>
              <a:t>, </a:t>
            </a:r>
            <a:r>
              <a:rPr lang="en-US" b="1" i="1" dirty="0"/>
              <a:t>message </a:t>
            </a:r>
            <a:r>
              <a:rPr lang="en-US" b="1" dirty="0"/>
              <a:t>, </a:t>
            </a:r>
            <a:r>
              <a:rPr lang="en-US" b="1" i="1" dirty="0"/>
              <a:t>sig </a:t>
            </a:r>
            <a:r>
              <a:rPr lang="en-US" b="1" dirty="0"/>
              <a:t>)</a:t>
            </a:r>
          </a:p>
          <a:p>
            <a:pPr marL="0" indent="0" algn="l">
              <a:buNone/>
            </a:pPr>
            <a:r>
              <a:rPr lang="en-US" dirty="0"/>
              <a:t>In this function we verify if the signature is valid or not.</a:t>
            </a:r>
          </a:p>
          <a:p>
            <a:pPr marL="0" indent="0" algn="l">
              <a:buNone/>
            </a:pPr>
            <a:r>
              <a:rPr lang="en-US" dirty="0"/>
              <a:t>We checking it to ensure that the user who sign on the transaction is really him.</a:t>
            </a:r>
          </a:p>
          <a:p>
            <a:pPr marL="0" indent="0" algn="l">
              <a:buNone/>
            </a:pPr>
            <a:r>
              <a:rPr lang="en-US" dirty="0"/>
              <a:t>First, we transfer the </a:t>
            </a:r>
            <a:r>
              <a:rPr lang="en-US" dirty="0" err="1"/>
              <a:t>to_dict</a:t>
            </a:r>
            <a:r>
              <a:rPr lang="en-US" dirty="0"/>
              <a:t>() message in the SHA256 module to get the message hashed.</a:t>
            </a:r>
          </a:p>
          <a:p>
            <a:pPr marL="0" indent="0" algn="l">
              <a:buNone/>
            </a:pPr>
            <a:r>
              <a:rPr lang="en-US" dirty="0"/>
              <a:t>We sent to the signature scheme the public key of the sender (the user who sign the transaction with his private key).</a:t>
            </a:r>
          </a:p>
          <a:p>
            <a:pPr marL="0" indent="0" algn="l">
              <a:buNone/>
            </a:pPr>
            <a:r>
              <a:rPr lang="en-US" dirty="0"/>
              <a:t>Then, we verify the signature of the transaction with the message, by using the function verify.</a:t>
            </a:r>
            <a:endParaRPr lang="he-IL" dirty="0"/>
          </a:p>
        </p:txBody>
      </p:sp>
      <p:sp>
        <p:nvSpPr>
          <p:cNvPr id="5" name="מציין מיקום של מספר שקופית 4">
            <a:extLst>
              <a:ext uri="{FF2B5EF4-FFF2-40B4-BE49-F238E27FC236}">
                <a16:creationId xmlns:a16="http://schemas.microsoft.com/office/drawing/2014/main" id="{573B2B04-1993-4A5F-B260-5FA806D5FC30}"/>
              </a:ext>
            </a:extLst>
          </p:cNvPr>
          <p:cNvSpPr>
            <a:spLocks noGrp="1"/>
          </p:cNvSpPr>
          <p:nvPr>
            <p:ph type="sldNum" sz="quarter" idx="12"/>
          </p:nvPr>
        </p:nvSpPr>
        <p:spPr/>
        <p:txBody>
          <a:bodyPr/>
          <a:lstStyle/>
          <a:p>
            <a:fld id="{BD266BE7-899D-4075-917F-DBDE33B6B692}" type="slidenum">
              <a:rPr lang="he-IL" smtClean="0"/>
              <a:t>20</a:t>
            </a:fld>
            <a:endParaRPr lang="he-IL"/>
          </a:p>
        </p:txBody>
      </p:sp>
      <p:pic>
        <p:nvPicPr>
          <p:cNvPr id="6" name="תמונה 5">
            <a:extLst>
              <a:ext uri="{FF2B5EF4-FFF2-40B4-BE49-F238E27FC236}">
                <a16:creationId xmlns:a16="http://schemas.microsoft.com/office/drawing/2014/main" id="{74E03544-E293-48F6-B9F0-F3668D0F5A5A}"/>
              </a:ext>
            </a:extLst>
          </p:cNvPr>
          <p:cNvPicPr>
            <a:picLocks noChangeAspect="1"/>
          </p:cNvPicPr>
          <p:nvPr/>
        </p:nvPicPr>
        <p:blipFill>
          <a:blip r:embed="rId2"/>
          <a:stretch>
            <a:fillRect/>
          </a:stretch>
        </p:blipFill>
        <p:spPr>
          <a:xfrm>
            <a:off x="12839" y="1828456"/>
            <a:ext cx="7710924" cy="3502301"/>
          </a:xfrm>
          <a:prstGeom prst="rect">
            <a:avLst/>
          </a:prstGeom>
        </p:spPr>
      </p:pic>
      <p:cxnSp>
        <p:nvCxnSpPr>
          <p:cNvPr id="8" name="מחבר חץ ישר 7">
            <a:extLst>
              <a:ext uri="{FF2B5EF4-FFF2-40B4-BE49-F238E27FC236}">
                <a16:creationId xmlns:a16="http://schemas.microsoft.com/office/drawing/2014/main" id="{52848F17-B472-45E2-9730-2122292D4920}"/>
              </a:ext>
            </a:extLst>
          </p:cNvPr>
          <p:cNvCxnSpPr>
            <a:cxnSpLocks/>
          </p:cNvCxnSpPr>
          <p:nvPr/>
        </p:nvCxnSpPr>
        <p:spPr>
          <a:xfrm flipH="1" flipV="1">
            <a:off x="6906506" y="2762655"/>
            <a:ext cx="963170" cy="108949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2" name="מחבר חץ ישר 11">
            <a:extLst>
              <a:ext uri="{FF2B5EF4-FFF2-40B4-BE49-F238E27FC236}">
                <a16:creationId xmlns:a16="http://schemas.microsoft.com/office/drawing/2014/main" id="{C12F604C-73A8-49A1-BD77-CDB27049EB65}"/>
              </a:ext>
            </a:extLst>
          </p:cNvPr>
          <p:cNvCxnSpPr>
            <a:cxnSpLocks/>
          </p:cNvCxnSpPr>
          <p:nvPr/>
        </p:nvCxnSpPr>
        <p:spPr>
          <a:xfrm flipH="1" flipV="1">
            <a:off x="4328810" y="3638145"/>
            <a:ext cx="3540866" cy="150778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מחבר חץ ישר 13">
            <a:extLst>
              <a:ext uri="{FF2B5EF4-FFF2-40B4-BE49-F238E27FC236}">
                <a16:creationId xmlns:a16="http://schemas.microsoft.com/office/drawing/2014/main" id="{B21C2DD4-973A-4040-B08A-53D38AF72E64}"/>
              </a:ext>
            </a:extLst>
          </p:cNvPr>
          <p:cNvCxnSpPr>
            <a:cxnSpLocks/>
          </p:cNvCxnSpPr>
          <p:nvPr/>
        </p:nvCxnSpPr>
        <p:spPr>
          <a:xfrm flipH="1" flipV="1">
            <a:off x="5914418" y="3112852"/>
            <a:ext cx="1955258" cy="142023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7927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78B8-B808-4D3D-9A05-B52A4C39768B}"/>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984A25D5-BDD7-4106-97B4-A345D60465DD}"/>
              </a:ext>
            </a:extLst>
          </p:cNvPr>
          <p:cNvSpPr>
            <a:spLocks noGrp="1"/>
          </p:cNvSpPr>
          <p:nvPr>
            <p:ph idx="1"/>
          </p:nvPr>
        </p:nvSpPr>
        <p:spPr/>
        <p:txBody>
          <a:bodyPr/>
          <a:lstStyle/>
          <a:p>
            <a:endParaRPr lang="he-IL" dirty="0"/>
          </a:p>
        </p:txBody>
      </p:sp>
      <p:sp>
        <p:nvSpPr>
          <p:cNvPr id="4" name="Rectangle 3">
            <a:extLst>
              <a:ext uri="{FF2B5EF4-FFF2-40B4-BE49-F238E27FC236}">
                <a16:creationId xmlns:a16="http://schemas.microsoft.com/office/drawing/2014/main" id="{AA2E33F0-3964-4C2A-AF91-7D45C1E79F33}"/>
              </a:ext>
            </a:extLst>
          </p:cNvPr>
          <p:cNvSpPr/>
          <p:nvPr/>
        </p:nvSpPr>
        <p:spPr>
          <a:xfrm>
            <a:off x="1588723" y="2860416"/>
            <a:ext cx="9011506" cy="1323439"/>
          </a:xfrm>
          <a:prstGeom prst="rect">
            <a:avLst/>
          </a:prstGeom>
        </p:spPr>
        <p:txBody>
          <a:bodyPr wrap="none">
            <a:spAutoFit/>
          </a:bodyPr>
          <a:lstStyle/>
          <a:p>
            <a:r>
              <a:rPr lang="en-US" sz="8000" b="1" dirty="0"/>
              <a:t>Mechanics of Bitcoin</a:t>
            </a:r>
          </a:p>
        </p:txBody>
      </p:sp>
      <p:sp>
        <p:nvSpPr>
          <p:cNvPr id="5" name="Slide Number Placeholder 4">
            <a:extLst>
              <a:ext uri="{FF2B5EF4-FFF2-40B4-BE49-F238E27FC236}">
                <a16:creationId xmlns:a16="http://schemas.microsoft.com/office/drawing/2014/main" id="{FC4F9BC3-97CD-4540-A776-CD23D855ED69}"/>
              </a:ext>
            </a:extLst>
          </p:cNvPr>
          <p:cNvSpPr>
            <a:spLocks noGrp="1"/>
          </p:cNvSpPr>
          <p:nvPr>
            <p:ph type="sldNum" sz="quarter" idx="12"/>
          </p:nvPr>
        </p:nvSpPr>
        <p:spPr/>
        <p:txBody>
          <a:bodyPr/>
          <a:lstStyle/>
          <a:p>
            <a:fld id="{BD266BE7-899D-4075-917F-DBDE33B6B692}" type="slidenum">
              <a:rPr lang="he-IL" smtClean="0"/>
              <a:t>21</a:t>
            </a:fld>
            <a:endParaRPr lang="he-IL"/>
          </a:p>
        </p:txBody>
      </p:sp>
    </p:spTree>
    <p:extLst>
      <p:ext uri="{BB962C8B-B14F-4D97-AF65-F5344CB8AC3E}">
        <p14:creationId xmlns:p14="http://schemas.microsoft.com/office/powerpoint/2010/main" val="342994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FE5F-21BA-414A-B3BD-83ED64A09158}"/>
              </a:ext>
            </a:extLst>
          </p:cNvPr>
          <p:cNvSpPr>
            <a:spLocks noGrp="1"/>
          </p:cNvSpPr>
          <p:nvPr>
            <p:ph type="title"/>
          </p:nvPr>
        </p:nvSpPr>
        <p:spPr/>
        <p:txBody>
          <a:bodyPr/>
          <a:lstStyle/>
          <a:p>
            <a:pPr algn="ctr"/>
            <a:r>
              <a:rPr lang="en-US" b="1" dirty="0"/>
              <a:t>Bitcoin transactions (1)</a:t>
            </a:r>
            <a:endParaRPr lang="he-IL" dirty="0"/>
          </a:p>
        </p:txBody>
      </p:sp>
      <p:sp>
        <p:nvSpPr>
          <p:cNvPr id="3" name="Content Placeholder 2">
            <a:extLst>
              <a:ext uri="{FF2B5EF4-FFF2-40B4-BE49-F238E27FC236}">
                <a16:creationId xmlns:a16="http://schemas.microsoft.com/office/drawing/2014/main" id="{8D7AA877-523E-4629-B1D3-2CDCE86188C9}"/>
              </a:ext>
            </a:extLst>
          </p:cNvPr>
          <p:cNvSpPr>
            <a:spLocks noGrp="1"/>
          </p:cNvSpPr>
          <p:nvPr>
            <p:ph idx="1"/>
          </p:nvPr>
        </p:nvSpPr>
        <p:spPr>
          <a:xfrm>
            <a:off x="1280160" y="2190750"/>
            <a:ext cx="9628632" cy="3178420"/>
          </a:xfrm>
        </p:spPr>
        <p:txBody>
          <a:bodyPr/>
          <a:lstStyle/>
          <a:p>
            <a:pPr algn="l" rtl="0"/>
            <a:r>
              <a:rPr lang="en-US" dirty="0"/>
              <a:t>A transaction - Bitcoin’s fundamental building block.</a:t>
            </a:r>
          </a:p>
          <a:p>
            <a:pPr algn="l" rtl="0"/>
            <a:r>
              <a:rPr lang="en-US" dirty="0"/>
              <a:t>Bitcoin uses a </a:t>
            </a:r>
            <a:r>
              <a:rPr lang="en-US" b="1" dirty="0"/>
              <a:t>transaction-based ledger </a:t>
            </a:r>
            <a:r>
              <a:rPr lang="en-US" dirty="0"/>
              <a:t>that just keeps track of transactions.</a:t>
            </a:r>
            <a:endParaRPr lang="he-IL" dirty="0"/>
          </a:p>
          <a:p>
            <a:pPr algn="l" rtl="0"/>
            <a:endParaRPr lang="en-US" dirty="0"/>
          </a:p>
        </p:txBody>
      </p:sp>
      <p:sp>
        <p:nvSpPr>
          <p:cNvPr id="6" name="Slide Number Placeholder 5">
            <a:extLst>
              <a:ext uri="{FF2B5EF4-FFF2-40B4-BE49-F238E27FC236}">
                <a16:creationId xmlns:a16="http://schemas.microsoft.com/office/drawing/2014/main" id="{818802E2-2058-4341-B335-4A1E78628BEE}"/>
              </a:ext>
            </a:extLst>
          </p:cNvPr>
          <p:cNvSpPr>
            <a:spLocks noGrp="1"/>
          </p:cNvSpPr>
          <p:nvPr>
            <p:ph type="sldNum" sz="quarter" idx="12"/>
          </p:nvPr>
        </p:nvSpPr>
        <p:spPr/>
        <p:txBody>
          <a:bodyPr/>
          <a:lstStyle/>
          <a:p>
            <a:fld id="{BD266BE7-899D-4075-917F-DBDE33B6B692}" type="slidenum">
              <a:rPr lang="he-IL" smtClean="0"/>
              <a:t>22</a:t>
            </a:fld>
            <a:endParaRPr lang="he-IL"/>
          </a:p>
        </p:txBody>
      </p:sp>
      <p:sp>
        <p:nvSpPr>
          <p:cNvPr id="7" name="Footer Placeholder 6">
            <a:extLst>
              <a:ext uri="{FF2B5EF4-FFF2-40B4-BE49-F238E27FC236}">
                <a16:creationId xmlns:a16="http://schemas.microsoft.com/office/drawing/2014/main" id="{5807CCDA-BA0B-473B-BDDB-7743DF7CF398}"/>
              </a:ext>
            </a:extLst>
          </p:cNvPr>
          <p:cNvSpPr>
            <a:spLocks noGrp="1"/>
          </p:cNvSpPr>
          <p:nvPr>
            <p:ph type="ftr" sz="quarter" idx="11"/>
          </p:nvPr>
        </p:nvSpPr>
        <p:spPr>
          <a:xfrm>
            <a:off x="2442117" y="6356350"/>
            <a:ext cx="6497776" cy="365125"/>
          </a:xfrm>
        </p:spPr>
        <p:txBody>
          <a:bodyPr/>
          <a:lstStyle/>
          <a:p>
            <a:r>
              <a:rPr lang="en-US" dirty="0">
                <a:solidFill>
                  <a:schemeClr val="accent3"/>
                </a:solidFill>
              </a:rPr>
              <a:t>based on Bitcoin and Cryptocurrency Technologies published by Princeton University Press in 2016.</a:t>
            </a:r>
          </a:p>
        </p:txBody>
      </p:sp>
      <p:pic>
        <p:nvPicPr>
          <p:cNvPr id="12" name="Picture 11" descr="A screenshot of a cell phone&#10;&#10;Description automatically generated">
            <a:extLst>
              <a:ext uri="{FF2B5EF4-FFF2-40B4-BE49-F238E27FC236}">
                <a16:creationId xmlns:a16="http://schemas.microsoft.com/office/drawing/2014/main" id="{8E285BF5-41E3-4420-8DC4-C8A7D314A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84" y="3429000"/>
            <a:ext cx="8006460" cy="2842846"/>
          </a:xfrm>
          <a:prstGeom prst="rect">
            <a:avLst/>
          </a:prstGeom>
        </p:spPr>
      </p:pic>
    </p:spTree>
    <p:extLst>
      <p:ext uri="{BB962C8B-B14F-4D97-AF65-F5344CB8AC3E}">
        <p14:creationId xmlns:p14="http://schemas.microsoft.com/office/powerpoint/2010/main" val="40198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40DB-AEB5-4775-8D85-FCFD6ADCC459}"/>
              </a:ext>
            </a:extLst>
          </p:cNvPr>
          <p:cNvSpPr>
            <a:spLocks noGrp="1"/>
          </p:cNvSpPr>
          <p:nvPr>
            <p:ph type="title"/>
          </p:nvPr>
        </p:nvSpPr>
        <p:spPr>
          <a:xfrm>
            <a:off x="1280160" y="437315"/>
            <a:ext cx="9628632" cy="1362113"/>
          </a:xfrm>
        </p:spPr>
        <p:txBody>
          <a:bodyPr/>
          <a:lstStyle/>
          <a:p>
            <a:pPr algn="ctr" rtl="0"/>
            <a:r>
              <a:rPr lang="en-US" b="1" dirty="0"/>
              <a:t>Bitcoin blocks (1)</a:t>
            </a:r>
            <a:endParaRPr lang="he-IL" b="1" dirty="0"/>
          </a:p>
        </p:txBody>
      </p:sp>
      <p:sp>
        <p:nvSpPr>
          <p:cNvPr id="3" name="Content Placeholder 2">
            <a:extLst>
              <a:ext uri="{FF2B5EF4-FFF2-40B4-BE49-F238E27FC236}">
                <a16:creationId xmlns:a16="http://schemas.microsoft.com/office/drawing/2014/main" id="{0A5447AD-A272-424A-924B-BA4D0396A1EF}"/>
              </a:ext>
            </a:extLst>
          </p:cNvPr>
          <p:cNvSpPr>
            <a:spLocks noGrp="1"/>
          </p:cNvSpPr>
          <p:nvPr>
            <p:ph idx="1"/>
          </p:nvPr>
        </p:nvSpPr>
        <p:spPr/>
        <p:txBody>
          <a:bodyPr/>
          <a:lstStyle/>
          <a:p>
            <a:pPr algn="l" rtl="0"/>
            <a:r>
              <a:rPr lang="en-US" sz="2400" b="1" dirty="0"/>
              <a:t>The block chain is a clever combination of two different hash-based data structures</a:t>
            </a:r>
            <a:r>
              <a:rPr lang="en-US" sz="2400" dirty="0"/>
              <a:t>:</a:t>
            </a:r>
          </a:p>
          <a:p>
            <a:pPr marL="0" indent="0" algn="l" rtl="0">
              <a:buNone/>
            </a:pPr>
            <a:r>
              <a:rPr lang="en-US" sz="2400" dirty="0"/>
              <a:t>	1. </a:t>
            </a:r>
            <a:r>
              <a:rPr lang="en-US" sz="2400" b="1" dirty="0"/>
              <a:t>Hash chain of blocks that links the different blocks to one 	another</a:t>
            </a:r>
            <a:r>
              <a:rPr lang="en-US" sz="2400" dirty="0"/>
              <a:t>. Each block has a block header, a hash pointer to some 	transaction data, and a hash pointer to the previous block in the 	sequence.</a:t>
            </a:r>
          </a:p>
          <a:p>
            <a:pPr marL="0" indent="0" algn="l" rtl="0">
              <a:buNone/>
            </a:pPr>
            <a:r>
              <a:rPr lang="en-US" sz="2400" dirty="0"/>
              <a:t>	2. </a:t>
            </a:r>
            <a:r>
              <a:rPr lang="en-US" sz="2400" b="1" dirty="0"/>
              <a:t>Internal to each block. A Merkle Tree of all of the transactions 	that are included in that block</a:t>
            </a:r>
            <a:r>
              <a:rPr lang="en-US" sz="2400" dirty="0"/>
              <a:t>. The Merkle Tree allows us to have a 	digest of all the transactions in the block in an efficient way.</a:t>
            </a:r>
            <a:endParaRPr lang="en-US" sz="2400" b="1" dirty="0"/>
          </a:p>
          <a:p>
            <a:endParaRPr lang="he-IL" dirty="0"/>
          </a:p>
        </p:txBody>
      </p:sp>
      <p:sp>
        <p:nvSpPr>
          <p:cNvPr id="4" name="Slide Number Placeholder 3">
            <a:extLst>
              <a:ext uri="{FF2B5EF4-FFF2-40B4-BE49-F238E27FC236}">
                <a16:creationId xmlns:a16="http://schemas.microsoft.com/office/drawing/2014/main" id="{0DC9881F-76D8-407E-92B6-830BDC26F38F}"/>
              </a:ext>
            </a:extLst>
          </p:cNvPr>
          <p:cNvSpPr>
            <a:spLocks noGrp="1"/>
          </p:cNvSpPr>
          <p:nvPr>
            <p:ph type="sldNum" sz="quarter" idx="12"/>
          </p:nvPr>
        </p:nvSpPr>
        <p:spPr/>
        <p:txBody>
          <a:bodyPr/>
          <a:lstStyle/>
          <a:p>
            <a:fld id="{BD266BE7-899D-4075-917F-DBDE33B6B692}" type="slidenum">
              <a:rPr lang="he-IL" smtClean="0"/>
              <a:t>23</a:t>
            </a:fld>
            <a:endParaRPr lang="he-IL"/>
          </a:p>
        </p:txBody>
      </p:sp>
      <p:sp>
        <p:nvSpPr>
          <p:cNvPr id="5" name="Footer Placeholder 4">
            <a:extLst>
              <a:ext uri="{FF2B5EF4-FFF2-40B4-BE49-F238E27FC236}">
                <a16:creationId xmlns:a16="http://schemas.microsoft.com/office/drawing/2014/main" id="{A3EC8DB0-2CE6-4068-BFF2-E0A7A7C449B5}"/>
              </a:ext>
            </a:extLst>
          </p:cNvPr>
          <p:cNvSpPr>
            <a:spLocks noGrp="1"/>
          </p:cNvSpPr>
          <p:nvPr>
            <p:ph type="ftr" sz="quarter" idx="11"/>
          </p:nvPr>
        </p:nvSpPr>
        <p:spPr>
          <a:xfrm>
            <a:off x="2475571" y="6356350"/>
            <a:ext cx="6464322"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23286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47D1-3DC3-4F6C-9E1D-4AEDF26E82D4}"/>
              </a:ext>
            </a:extLst>
          </p:cNvPr>
          <p:cNvSpPr>
            <a:spLocks noGrp="1"/>
          </p:cNvSpPr>
          <p:nvPr>
            <p:ph type="title"/>
          </p:nvPr>
        </p:nvSpPr>
        <p:spPr/>
        <p:txBody>
          <a:bodyPr/>
          <a:lstStyle/>
          <a:p>
            <a:pPr algn="ctr"/>
            <a:r>
              <a:rPr lang="en-US" b="1" dirty="0"/>
              <a:t>Bitcoin blocks (2)</a:t>
            </a:r>
            <a:endParaRPr lang="he-IL" b="1" dirty="0"/>
          </a:p>
        </p:txBody>
      </p:sp>
      <p:pic>
        <p:nvPicPr>
          <p:cNvPr id="4" name="Content Placeholder 3" descr="A screenshot of a cell phone&#10;&#10;Description automatically generated">
            <a:extLst>
              <a:ext uri="{FF2B5EF4-FFF2-40B4-BE49-F238E27FC236}">
                <a16:creationId xmlns:a16="http://schemas.microsoft.com/office/drawing/2014/main" id="{A3C8BEBE-A829-4906-9C60-94E248A367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749" y="2018676"/>
            <a:ext cx="8270594" cy="3904630"/>
          </a:xfrm>
          <a:prstGeom prst="rect">
            <a:avLst/>
          </a:prstGeom>
        </p:spPr>
      </p:pic>
      <p:sp>
        <p:nvSpPr>
          <p:cNvPr id="3" name="Slide Number Placeholder 2">
            <a:extLst>
              <a:ext uri="{FF2B5EF4-FFF2-40B4-BE49-F238E27FC236}">
                <a16:creationId xmlns:a16="http://schemas.microsoft.com/office/drawing/2014/main" id="{14FBD003-FFBD-44AB-B4D9-234B3D041E0D}"/>
              </a:ext>
            </a:extLst>
          </p:cNvPr>
          <p:cNvSpPr>
            <a:spLocks noGrp="1"/>
          </p:cNvSpPr>
          <p:nvPr>
            <p:ph type="sldNum" sz="quarter" idx="12"/>
          </p:nvPr>
        </p:nvSpPr>
        <p:spPr/>
        <p:txBody>
          <a:bodyPr/>
          <a:lstStyle/>
          <a:p>
            <a:fld id="{BD266BE7-899D-4075-917F-DBDE33B6B692}" type="slidenum">
              <a:rPr lang="he-IL" smtClean="0"/>
              <a:t>24</a:t>
            </a:fld>
            <a:endParaRPr lang="he-IL"/>
          </a:p>
        </p:txBody>
      </p:sp>
      <p:sp>
        <p:nvSpPr>
          <p:cNvPr id="5" name="Footer Placeholder 4">
            <a:extLst>
              <a:ext uri="{FF2B5EF4-FFF2-40B4-BE49-F238E27FC236}">
                <a16:creationId xmlns:a16="http://schemas.microsoft.com/office/drawing/2014/main" id="{6EAB41FE-7026-4CCA-83B1-9A5A8926DC29}"/>
              </a:ext>
            </a:extLst>
          </p:cNvPr>
          <p:cNvSpPr>
            <a:spLocks noGrp="1"/>
          </p:cNvSpPr>
          <p:nvPr>
            <p:ph type="ftr" sz="quarter" idx="11"/>
          </p:nvPr>
        </p:nvSpPr>
        <p:spPr>
          <a:xfrm>
            <a:off x="2497873" y="6356350"/>
            <a:ext cx="6442020"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357729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7A33-D93B-4E67-81AB-7DFFDD660229}"/>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19FAF89E-147B-4600-A0DB-1D1EF1BB3323}"/>
              </a:ext>
            </a:extLst>
          </p:cNvPr>
          <p:cNvSpPr>
            <a:spLocks noGrp="1"/>
          </p:cNvSpPr>
          <p:nvPr>
            <p:ph idx="1"/>
          </p:nvPr>
        </p:nvSpPr>
        <p:spPr/>
        <p:txBody>
          <a:bodyPr/>
          <a:lstStyle/>
          <a:p>
            <a:pPr marL="0" indent="0" algn="l" rtl="0">
              <a:buNone/>
            </a:pPr>
            <a:r>
              <a:rPr lang="en-US" sz="8000" b="1" dirty="0"/>
              <a:t>How Bitcoin Achieves Decentralization</a:t>
            </a:r>
          </a:p>
          <a:p>
            <a:endParaRPr lang="he-IL" dirty="0"/>
          </a:p>
        </p:txBody>
      </p:sp>
      <p:sp>
        <p:nvSpPr>
          <p:cNvPr id="4" name="Slide Number Placeholder 3">
            <a:extLst>
              <a:ext uri="{FF2B5EF4-FFF2-40B4-BE49-F238E27FC236}">
                <a16:creationId xmlns:a16="http://schemas.microsoft.com/office/drawing/2014/main" id="{B9C70EDA-7110-4D09-9918-E7572EE03BA1}"/>
              </a:ext>
            </a:extLst>
          </p:cNvPr>
          <p:cNvSpPr>
            <a:spLocks noGrp="1"/>
          </p:cNvSpPr>
          <p:nvPr>
            <p:ph type="sldNum" sz="quarter" idx="12"/>
          </p:nvPr>
        </p:nvSpPr>
        <p:spPr/>
        <p:txBody>
          <a:bodyPr/>
          <a:lstStyle/>
          <a:p>
            <a:fld id="{BD266BE7-899D-4075-917F-DBDE33B6B692}" type="slidenum">
              <a:rPr lang="he-IL" smtClean="0"/>
              <a:t>25</a:t>
            </a:fld>
            <a:endParaRPr lang="he-IL"/>
          </a:p>
        </p:txBody>
      </p:sp>
    </p:spTree>
    <p:extLst>
      <p:ext uri="{BB962C8B-B14F-4D97-AF65-F5344CB8AC3E}">
        <p14:creationId xmlns:p14="http://schemas.microsoft.com/office/powerpoint/2010/main" val="32787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4F05A3-9CEA-46A5-B18D-256C1C7B3AC4}"/>
              </a:ext>
            </a:extLst>
          </p:cNvPr>
          <p:cNvSpPr>
            <a:spLocks noGrp="1"/>
          </p:cNvSpPr>
          <p:nvPr>
            <p:ph type="title"/>
          </p:nvPr>
        </p:nvSpPr>
        <p:spPr/>
        <p:txBody>
          <a:bodyPr/>
          <a:lstStyle/>
          <a:p>
            <a:pPr algn="ctr"/>
            <a:r>
              <a:rPr lang="en-US" b="1" dirty="0"/>
              <a:t>Incentives and proof of work (1)</a:t>
            </a:r>
            <a:endParaRPr lang="he-IL" b="1" dirty="0"/>
          </a:p>
        </p:txBody>
      </p:sp>
      <p:sp>
        <p:nvSpPr>
          <p:cNvPr id="3" name="מציין מיקום תוכן 2">
            <a:extLst>
              <a:ext uri="{FF2B5EF4-FFF2-40B4-BE49-F238E27FC236}">
                <a16:creationId xmlns:a16="http://schemas.microsoft.com/office/drawing/2014/main" id="{6FC230D1-67D6-40C5-9119-37467683E2AA}"/>
              </a:ext>
            </a:extLst>
          </p:cNvPr>
          <p:cNvSpPr>
            <a:spLocks noGrp="1"/>
          </p:cNvSpPr>
          <p:nvPr>
            <p:ph idx="1"/>
          </p:nvPr>
        </p:nvSpPr>
        <p:spPr>
          <a:xfrm>
            <a:off x="1280159" y="2190749"/>
            <a:ext cx="9444065" cy="3986213"/>
          </a:xfrm>
        </p:spPr>
        <p:txBody>
          <a:bodyPr>
            <a:normAutofit/>
          </a:bodyPr>
          <a:lstStyle/>
          <a:p>
            <a:pPr algn="l" rtl="0"/>
            <a:r>
              <a:rPr lang="en-US" dirty="0"/>
              <a:t> we would like to reward each of the nodes that created the  blocks that did end up on the long‐term consensus chain.</a:t>
            </a:r>
          </a:p>
          <a:p>
            <a:pPr algn="l" rtl="0"/>
            <a:r>
              <a:rPr lang="en-US" dirty="0"/>
              <a:t>There are two separate incentive mechanisms in Bitcoin:</a:t>
            </a:r>
          </a:p>
          <a:p>
            <a:pPr marL="914400" lvl="1" indent="-457200" algn="l" rtl="0">
              <a:buFont typeface="+mj-lt"/>
              <a:buAutoNum type="arabicPeriod"/>
            </a:pPr>
            <a:r>
              <a:rPr lang="en-US" dirty="0"/>
              <a:t>Block reward</a:t>
            </a:r>
          </a:p>
          <a:p>
            <a:pPr marL="914400" lvl="1" indent="-457200" algn="l" rtl="0">
              <a:buFont typeface="+mj-lt"/>
              <a:buAutoNum type="arabicPeriod"/>
            </a:pPr>
            <a:r>
              <a:rPr lang="en-US" dirty="0"/>
              <a:t>Transaction fees</a:t>
            </a:r>
            <a:endParaRPr lang="he-IL" dirty="0"/>
          </a:p>
        </p:txBody>
      </p:sp>
      <p:sp>
        <p:nvSpPr>
          <p:cNvPr id="4" name="Slide Number Placeholder 3">
            <a:extLst>
              <a:ext uri="{FF2B5EF4-FFF2-40B4-BE49-F238E27FC236}">
                <a16:creationId xmlns:a16="http://schemas.microsoft.com/office/drawing/2014/main" id="{E65EAF3F-9F68-4C69-9A60-860596A3B406}"/>
              </a:ext>
            </a:extLst>
          </p:cNvPr>
          <p:cNvSpPr>
            <a:spLocks noGrp="1"/>
          </p:cNvSpPr>
          <p:nvPr>
            <p:ph type="sldNum" sz="quarter" idx="12"/>
          </p:nvPr>
        </p:nvSpPr>
        <p:spPr/>
        <p:txBody>
          <a:bodyPr/>
          <a:lstStyle/>
          <a:p>
            <a:fld id="{BD266BE7-899D-4075-917F-DBDE33B6B692}" type="slidenum">
              <a:rPr lang="he-IL" smtClean="0"/>
              <a:t>26</a:t>
            </a:fld>
            <a:endParaRPr lang="he-IL"/>
          </a:p>
        </p:txBody>
      </p:sp>
      <p:sp>
        <p:nvSpPr>
          <p:cNvPr id="5" name="Footer Placeholder 4">
            <a:extLst>
              <a:ext uri="{FF2B5EF4-FFF2-40B4-BE49-F238E27FC236}">
                <a16:creationId xmlns:a16="http://schemas.microsoft.com/office/drawing/2014/main" id="{DA0A8CD3-9BA2-4561-BE86-E637895AA22A}"/>
              </a:ext>
            </a:extLst>
          </p:cNvPr>
          <p:cNvSpPr>
            <a:spLocks noGrp="1"/>
          </p:cNvSpPr>
          <p:nvPr>
            <p:ph type="ftr" sz="quarter" idx="11"/>
          </p:nvPr>
        </p:nvSpPr>
        <p:spPr>
          <a:xfrm>
            <a:off x="2286000" y="6356350"/>
            <a:ext cx="6653893"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105333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4F05A3-9CEA-46A5-B18D-256C1C7B3AC4}"/>
              </a:ext>
            </a:extLst>
          </p:cNvPr>
          <p:cNvSpPr>
            <a:spLocks noGrp="1"/>
          </p:cNvSpPr>
          <p:nvPr>
            <p:ph type="title"/>
          </p:nvPr>
        </p:nvSpPr>
        <p:spPr/>
        <p:txBody>
          <a:bodyPr/>
          <a:lstStyle/>
          <a:p>
            <a:pPr algn="ctr"/>
            <a:r>
              <a:rPr lang="en-US" b="1" dirty="0"/>
              <a:t>Incentives and proof of work (2)</a:t>
            </a:r>
            <a:endParaRPr lang="he-IL" b="1" dirty="0"/>
          </a:p>
        </p:txBody>
      </p:sp>
      <p:sp>
        <p:nvSpPr>
          <p:cNvPr id="3" name="מציין מיקום תוכן 2">
            <a:extLst>
              <a:ext uri="{FF2B5EF4-FFF2-40B4-BE49-F238E27FC236}">
                <a16:creationId xmlns:a16="http://schemas.microsoft.com/office/drawing/2014/main" id="{6FC230D1-67D6-40C5-9119-37467683E2AA}"/>
              </a:ext>
            </a:extLst>
          </p:cNvPr>
          <p:cNvSpPr>
            <a:spLocks noGrp="1"/>
          </p:cNvSpPr>
          <p:nvPr>
            <p:ph idx="1"/>
          </p:nvPr>
        </p:nvSpPr>
        <p:spPr>
          <a:xfrm>
            <a:off x="1280159" y="2190749"/>
            <a:ext cx="9444065" cy="3986213"/>
          </a:xfrm>
        </p:spPr>
        <p:txBody>
          <a:bodyPr>
            <a:normAutofit/>
          </a:bodyPr>
          <a:lstStyle/>
          <a:p>
            <a:pPr algn="l" rtl="0"/>
            <a:r>
              <a:rPr lang="en-US" b="1" dirty="0"/>
              <a:t>Block reward- </a:t>
            </a:r>
            <a:r>
              <a:rPr lang="en-US" dirty="0"/>
              <a:t>The node that creates a block gets to include a special transaction in that block. We can think of this as a  payment to the node in exchange for the service of          creating a block on the consensus chain.  </a:t>
            </a:r>
            <a:endParaRPr lang="en-US" b="1" dirty="0"/>
          </a:p>
          <a:p>
            <a:pPr algn="l" rtl="0"/>
            <a:r>
              <a:rPr lang="en-US" dirty="0"/>
              <a:t>Why the block reward incentivizes honest behavior?</a:t>
            </a:r>
          </a:p>
          <a:p>
            <a:pPr lvl="1" algn="l" rtl="0"/>
            <a:r>
              <a:rPr lang="en-US" dirty="0"/>
              <a:t>It may appear, that this node gets the block reward regardless of whether it proposes a  valid block or behaves maliciously. But this is not true! 	</a:t>
            </a:r>
            <a:endParaRPr lang="en-US" b="1" dirty="0"/>
          </a:p>
          <a:p>
            <a:pPr lvl="1" algn="l" rtl="0"/>
            <a:r>
              <a:rPr lang="en-US" dirty="0"/>
              <a:t>How will this node “collect” its  reward? That will only happen if the block ends up on   the long‐term consensus branch  because just like every other transaction, the               coin‐creation transaction will only be accepted by other nodes if it ends up on the         consensus chain. That’s the key idea behind this incentive mechanism.</a:t>
            </a:r>
            <a:endParaRPr lang="he-IL" dirty="0"/>
          </a:p>
        </p:txBody>
      </p:sp>
      <p:sp>
        <p:nvSpPr>
          <p:cNvPr id="4" name="Slide Number Placeholder 3">
            <a:extLst>
              <a:ext uri="{FF2B5EF4-FFF2-40B4-BE49-F238E27FC236}">
                <a16:creationId xmlns:a16="http://schemas.microsoft.com/office/drawing/2014/main" id="{2C482C5B-797D-4F03-BA57-208ED8ABED5C}"/>
              </a:ext>
            </a:extLst>
          </p:cNvPr>
          <p:cNvSpPr>
            <a:spLocks noGrp="1"/>
          </p:cNvSpPr>
          <p:nvPr>
            <p:ph type="sldNum" sz="quarter" idx="12"/>
          </p:nvPr>
        </p:nvSpPr>
        <p:spPr/>
        <p:txBody>
          <a:bodyPr/>
          <a:lstStyle/>
          <a:p>
            <a:fld id="{BD266BE7-899D-4075-917F-DBDE33B6B692}" type="slidenum">
              <a:rPr lang="he-IL" smtClean="0"/>
              <a:t>27</a:t>
            </a:fld>
            <a:endParaRPr lang="he-IL"/>
          </a:p>
        </p:txBody>
      </p:sp>
      <p:sp>
        <p:nvSpPr>
          <p:cNvPr id="5" name="Footer Placeholder 4">
            <a:extLst>
              <a:ext uri="{FF2B5EF4-FFF2-40B4-BE49-F238E27FC236}">
                <a16:creationId xmlns:a16="http://schemas.microsoft.com/office/drawing/2014/main" id="{AADB1977-E45D-4F5E-987C-B3E300F41294}"/>
              </a:ext>
            </a:extLst>
          </p:cNvPr>
          <p:cNvSpPr>
            <a:spLocks noGrp="1"/>
          </p:cNvSpPr>
          <p:nvPr>
            <p:ph type="ftr" sz="quarter" idx="11"/>
          </p:nvPr>
        </p:nvSpPr>
        <p:spPr>
          <a:xfrm>
            <a:off x="2018371" y="6356350"/>
            <a:ext cx="6921522"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37454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4F05A3-9CEA-46A5-B18D-256C1C7B3AC4}"/>
              </a:ext>
            </a:extLst>
          </p:cNvPr>
          <p:cNvSpPr>
            <a:spLocks noGrp="1"/>
          </p:cNvSpPr>
          <p:nvPr>
            <p:ph type="title"/>
          </p:nvPr>
        </p:nvSpPr>
        <p:spPr/>
        <p:txBody>
          <a:bodyPr/>
          <a:lstStyle/>
          <a:p>
            <a:pPr algn="ctr"/>
            <a:r>
              <a:rPr lang="en-US" b="1" dirty="0"/>
              <a:t>Incentives and proof of work (3)</a:t>
            </a:r>
            <a:endParaRPr lang="he-IL" b="1" dirty="0"/>
          </a:p>
        </p:txBody>
      </p:sp>
      <p:sp>
        <p:nvSpPr>
          <p:cNvPr id="3" name="מציין מיקום תוכן 2">
            <a:extLst>
              <a:ext uri="{FF2B5EF4-FFF2-40B4-BE49-F238E27FC236}">
                <a16:creationId xmlns:a16="http://schemas.microsoft.com/office/drawing/2014/main" id="{6FC230D1-67D6-40C5-9119-37467683E2AA}"/>
              </a:ext>
            </a:extLst>
          </p:cNvPr>
          <p:cNvSpPr>
            <a:spLocks noGrp="1"/>
          </p:cNvSpPr>
          <p:nvPr>
            <p:ph idx="1"/>
          </p:nvPr>
        </p:nvSpPr>
        <p:spPr>
          <a:xfrm>
            <a:off x="1280159" y="2190749"/>
            <a:ext cx="10138118" cy="3986213"/>
          </a:xfrm>
        </p:spPr>
        <p:txBody>
          <a:bodyPr>
            <a:normAutofit/>
          </a:bodyPr>
          <a:lstStyle/>
          <a:p>
            <a:pPr algn="l" rtl="0"/>
            <a:r>
              <a:rPr lang="en-US" b="1" dirty="0"/>
              <a:t>Transaction fees-</a:t>
            </a:r>
            <a:r>
              <a:rPr lang="en-US" dirty="0"/>
              <a:t>The creator of any  transaction can choose to make the total value of the transaction outputs less than the total value of  its inputs. </a:t>
            </a:r>
          </a:p>
          <a:p>
            <a:pPr algn="l" rtl="0"/>
            <a:r>
              <a:rPr lang="en-US" dirty="0"/>
              <a:t>Whoever creates the block that first puts that transaction into the block chain gets      to collect the difference, which acts a transaction fee. </a:t>
            </a:r>
          </a:p>
          <a:p>
            <a:pPr algn="l" rtl="0"/>
            <a:r>
              <a:rPr lang="en-US" dirty="0"/>
              <a:t>The transaction fee is purely voluntary, but we expect, based on our understanding of the system, that as the block reward starts to run out, it will become more and more  important, almost mandatory, for users to include transaction fees in order to get a    reasonable quality  of service.</a:t>
            </a:r>
            <a:endParaRPr lang="he-IL" dirty="0"/>
          </a:p>
        </p:txBody>
      </p:sp>
      <p:sp>
        <p:nvSpPr>
          <p:cNvPr id="4" name="Slide Number Placeholder 3">
            <a:extLst>
              <a:ext uri="{FF2B5EF4-FFF2-40B4-BE49-F238E27FC236}">
                <a16:creationId xmlns:a16="http://schemas.microsoft.com/office/drawing/2014/main" id="{0F654C90-7AD0-4F16-9F33-F87B6D1EF29F}"/>
              </a:ext>
            </a:extLst>
          </p:cNvPr>
          <p:cNvSpPr>
            <a:spLocks noGrp="1"/>
          </p:cNvSpPr>
          <p:nvPr>
            <p:ph type="sldNum" sz="quarter" idx="12"/>
          </p:nvPr>
        </p:nvSpPr>
        <p:spPr/>
        <p:txBody>
          <a:bodyPr/>
          <a:lstStyle/>
          <a:p>
            <a:fld id="{BD266BE7-899D-4075-917F-DBDE33B6B692}" type="slidenum">
              <a:rPr lang="he-IL" smtClean="0"/>
              <a:t>28</a:t>
            </a:fld>
            <a:endParaRPr lang="he-IL"/>
          </a:p>
        </p:txBody>
      </p:sp>
      <p:sp>
        <p:nvSpPr>
          <p:cNvPr id="5" name="Footer Placeholder 4">
            <a:extLst>
              <a:ext uri="{FF2B5EF4-FFF2-40B4-BE49-F238E27FC236}">
                <a16:creationId xmlns:a16="http://schemas.microsoft.com/office/drawing/2014/main" id="{91201341-03DC-404F-9F0C-5A98B9206D98}"/>
              </a:ext>
            </a:extLst>
          </p:cNvPr>
          <p:cNvSpPr>
            <a:spLocks noGrp="1"/>
          </p:cNvSpPr>
          <p:nvPr>
            <p:ph type="ftr" sz="quarter" idx="11"/>
          </p:nvPr>
        </p:nvSpPr>
        <p:spPr>
          <a:xfrm>
            <a:off x="2174488" y="6356350"/>
            <a:ext cx="6765405"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179299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4F05A3-9CEA-46A5-B18D-256C1C7B3AC4}"/>
              </a:ext>
            </a:extLst>
          </p:cNvPr>
          <p:cNvSpPr>
            <a:spLocks noGrp="1"/>
          </p:cNvSpPr>
          <p:nvPr>
            <p:ph type="title"/>
          </p:nvPr>
        </p:nvSpPr>
        <p:spPr/>
        <p:txBody>
          <a:bodyPr/>
          <a:lstStyle/>
          <a:p>
            <a:pPr algn="ctr"/>
            <a:r>
              <a:rPr lang="en-US" b="1" dirty="0"/>
              <a:t>Incentives and proof of work (4)</a:t>
            </a:r>
            <a:endParaRPr lang="he-IL" b="1" dirty="0"/>
          </a:p>
        </p:txBody>
      </p:sp>
      <p:sp>
        <p:nvSpPr>
          <p:cNvPr id="3" name="מציין מיקום תוכן 2">
            <a:extLst>
              <a:ext uri="{FF2B5EF4-FFF2-40B4-BE49-F238E27FC236}">
                <a16:creationId xmlns:a16="http://schemas.microsoft.com/office/drawing/2014/main" id="{6FC230D1-67D6-40C5-9119-37467683E2AA}"/>
              </a:ext>
            </a:extLst>
          </p:cNvPr>
          <p:cNvSpPr>
            <a:spLocks noGrp="1"/>
          </p:cNvSpPr>
          <p:nvPr>
            <p:ph idx="1"/>
          </p:nvPr>
        </p:nvSpPr>
        <p:spPr>
          <a:xfrm>
            <a:off x="1280159" y="2190749"/>
            <a:ext cx="10138118" cy="3986213"/>
          </a:xfrm>
        </p:spPr>
        <p:txBody>
          <a:bodyPr>
            <a:normAutofit/>
          </a:bodyPr>
          <a:lstStyle/>
          <a:p>
            <a:pPr algn="l" rtl="0"/>
            <a:r>
              <a:rPr lang="en-US" b="1" dirty="0"/>
              <a:t>Proof of work –</a:t>
            </a:r>
          </a:p>
          <a:p>
            <a:pPr marL="0" indent="0" algn="l" rtl="0">
              <a:buNone/>
            </a:pPr>
            <a:r>
              <a:rPr lang="en-US" dirty="0"/>
              <a:t>The key idea behind POW is that we approximate the section of a random node by instead selecting nodes in proportion to a resource that we hope that nobody can monopolize (a computing power for example).</a:t>
            </a:r>
          </a:p>
          <a:p>
            <a:pPr marL="0" indent="0" algn="l" rtl="0">
              <a:buNone/>
            </a:pPr>
            <a:r>
              <a:rPr lang="en-US" dirty="0"/>
              <a:t> Another way of understanding this is that we’re allowing nodes to compete  with each other by using their computing power, and that will result in nodes automatically being  picked in that proportion. Yet another view of proof‐of‐work is that we’re making it      moderately hard  to create new identities. 						</a:t>
            </a:r>
            <a:endParaRPr lang="he-IL" dirty="0"/>
          </a:p>
        </p:txBody>
      </p:sp>
      <p:sp>
        <p:nvSpPr>
          <p:cNvPr id="4" name="Slide Number Placeholder 3">
            <a:extLst>
              <a:ext uri="{FF2B5EF4-FFF2-40B4-BE49-F238E27FC236}">
                <a16:creationId xmlns:a16="http://schemas.microsoft.com/office/drawing/2014/main" id="{149F234B-FC9B-4149-97E0-2B0D4F9B6DF4}"/>
              </a:ext>
            </a:extLst>
          </p:cNvPr>
          <p:cNvSpPr>
            <a:spLocks noGrp="1"/>
          </p:cNvSpPr>
          <p:nvPr>
            <p:ph type="sldNum" sz="quarter" idx="12"/>
          </p:nvPr>
        </p:nvSpPr>
        <p:spPr/>
        <p:txBody>
          <a:bodyPr/>
          <a:lstStyle/>
          <a:p>
            <a:fld id="{BD266BE7-899D-4075-917F-DBDE33B6B692}" type="slidenum">
              <a:rPr lang="he-IL" smtClean="0"/>
              <a:t>29</a:t>
            </a:fld>
            <a:endParaRPr lang="he-IL"/>
          </a:p>
        </p:txBody>
      </p:sp>
      <p:sp>
        <p:nvSpPr>
          <p:cNvPr id="5" name="Footer Placeholder 4">
            <a:extLst>
              <a:ext uri="{FF2B5EF4-FFF2-40B4-BE49-F238E27FC236}">
                <a16:creationId xmlns:a16="http://schemas.microsoft.com/office/drawing/2014/main" id="{DC091F33-DFA5-4203-AB1F-0F630655F123}"/>
              </a:ext>
            </a:extLst>
          </p:cNvPr>
          <p:cNvSpPr>
            <a:spLocks noGrp="1"/>
          </p:cNvSpPr>
          <p:nvPr>
            <p:ph type="ftr" sz="quarter" idx="11"/>
          </p:nvPr>
        </p:nvSpPr>
        <p:spPr>
          <a:xfrm>
            <a:off x="2442117" y="6356350"/>
            <a:ext cx="6497776"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390647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4E3D-DF6D-441B-854D-5360472D9EAF}"/>
              </a:ext>
            </a:extLst>
          </p:cNvPr>
          <p:cNvSpPr>
            <a:spLocks noGrp="1"/>
          </p:cNvSpPr>
          <p:nvPr>
            <p:ph type="title"/>
          </p:nvPr>
        </p:nvSpPr>
        <p:spPr/>
        <p:txBody>
          <a:bodyPr/>
          <a:lstStyle/>
          <a:p>
            <a:endParaRPr lang="he-IL" dirty="0"/>
          </a:p>
        </p:txBody>
      </p:sp>
      <p:sp>
        <p:nvSpPr>
          <p:cNvPr id="3" name="Content Placeholder 2">
            <a:extLst>
              <a:ext uri="{FF2B5EF4-FFF2-40B4-BE49-F238E27FC236}">
                <a16:creationId xmlns:a16="http://schemas.microsoft.com/office/drawing/2014/main" id="{5B427718-1F8B-4355-A33C-A0A0D67DC918}"/>
              </a:ext>
            </a:extLst>
          </p:cNvPr>
          <p:cNvSpPr>
            <a:spLocks noGrp="1"/>
          </p:cNvSpPr>
          <p:nvPr>
            <p:ph idx="1"/>
          </p:nvPr>
        </p:nvSpPr>
        <p:spPr/>
        <p:txBody>
          <a:bodyPr/>
          <a:lstStyle/>
          <a:p>
            <a:pPr marL="0" indent="0" algn="l" rtl="0">
              <a:buNone/>
            </a:pPr>
            <a:r>
              <a:rPr lang="en-US" sz="8000" b="1" dirty="0"/>
              <a:t>Introduction to Cryptography &amp; Cryptocurrencies</a:t>
            </a:r>
          </a:p>
          <a:p>
            <a:endParaRPr lang="he-IL" dirty="0"/>
          </a:p>
        </p:txBody>
      </p:sp>
      <p:sp>
        <p:nvSpPr>
          <p:cNvPr id="4" name="Slide Number Placeholder 3">
            <a:extLst>
              <a:ext uri="{FF2B5EF4-FFF2-40B4-BE49-F238E27FC236}">
                <a16:creationId xmlns:a16="http://schemas.microsoft.com/office/drawing/2014/main" id="{F32C854A-98F9-4212-A225-A1A4F60770D4}"/>
              </a:ext>
            </a:extLst>
          </p:cNvPr>
          <p:cNvSpPr>
            <a:spLocks noGrp="1"/>
          </p:cNvSpPr>
          <p:nvPr>
            <p:ph type="sldNum" sz="quarter" idx="12"/>
          </p:nvPr>
        </p:nvSpPr>
        <p:spPr/>
        <p:txBody>
          <a:bodyPr/>
          <a:lstStyle/>
          <a:p>
            <a:fld id="{BD266BE7-899D-4075-917F-DBDE33B6B692}" type="slidenum">
              <a:rPr lang="he-IL" smtClean="0"/>
              <a:t>3</a:t>
            </a:fld>
            <a:endParaRPr lang="he-IL"/>
          </a:p>
        </p:txBody>
      </p:sp>
    </p:spTree>
    <p:extLst>
      <p:ext uri="{BB962C8B-B14F-4D97-AF65-F5344CB8AC3E}">
        <p14:creationId xmlns:p14="http://schemas.microsoft.com/office/powerpoint/2010/main" val="326236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4F05A3-9CEA-46A5-B18D-256C1C7B3AC4}"/>
              </a:ext>
            </a:extLst>
          </p:cNvPr>
          <p:cNvSpPr>
            <a:spLocks noGrp="1"/>
          </p:cNvSpPr>
          <p:nvPr>
            <p:ph type="title"/>
          </p:nvPr>
        </p:nvSpPr>
        <p:spPr/>
        <p:txBody>
          <a:bodyPr/>
          <a:lstStyle/>
          <a:p>
            <a:pPr algn="ctr"/>
            <a:r>
              <a:rPr lang="en-US" b="1" dirty="0"/>
              <a:t>Incentives and proof of work (5)</a:t>
            </a:r>
            <a:endParaRPr lang="he-IL" b="1" dirty="0"/>
          </a:p>
        </p:txBody>
      </p:sp>
      <p:sp>
        <p:nvSpPr>
          <p:cNvPr id="3" name="מציין מיקום תוכן 2">
            <a:extLst>
              <a:ext uri="{FF2B5EF4-FFF2-40B4-BE49-F238E27FC236}">
                <a16:creationId xmlns:a16="http://schemas.microsoft.com/office/drawing/2014/main" id="{6FC230D1-67D6-40C5-9119-37467683E2AA}"/>
              </a:ext>
            </a:extLst>
          </p:cNvPr>
          <p:cNvSpPr>
            <a:spLocks noGrp="1"/>
          </p:cNvSpPr>
          <p:nvPr>
            <p:ph idx="1"/>
          </p:nvPr>
        </p:nvSpPr>
        <p:spPr>
          <a:xfrm>
            <a:off x="1280158" y="2190749"/>
            <a:ext cx="10782888" cy="3999035"/>
          </a:xfrm>
        </p:spPr>
        <p:txBody>
          <a:bodyPr>
            <a:normAutofit/>
          </a:bodyPr>
          <a:lstStyle/>
          <a:p>
            <a:pPr algn="l" rtl="0"/>
            <a:r>
              <a:rPr lang="en-US" dirty="0"/>
              <a:t>Bitcoin achieves proof of work using hash puzzles. </a:t>
            </a:r>
          </a:p>
          <a:p>
            <a:pPr algn="l" rtl="0"/>
            <a:endParaRPr lang="en-US" dirty="0"/>
          </a:p>
          <a:p>
            <a:pPr algn="l" rtl="0"/>
            <a:r>
              <a:rPr lang="en-US" dirty="0"/>
              <a:t>This notion of hash puzzles and proof of work completely does away with the requirement to  magically pick a random node.</a:t>
            </a:r>
          </a:p>
          <a:p>
            <a:pPr marL="0" indent="0" algn="l" rtl="0">
              <a:buNone/>
            </a:pPr>
            <a:r>
              <a:rPr lang="en-US" dirty="0"/>
              <a:t> Instead, nodes are simply independently competing to solve these  hash puzzles all the time. Once in a while, one of them will get lucky and will find a random nonce that  satisfies this     property. </a:t>
            </a:r>
          </a:p>
          <a:p>
            <a:pPr marL="0" indent="0" algn="l" rtl="0">
              <a:buNone/>
            </a:pPr>
            <a:r>
              <a:rPr lang="en-US" dirty="0"/>
              <a:t>That lucky node then gets to propose the next block. </a:t>
            </a:r>
            <a:r>
              <a:rPr lang="en-US" b="1" dirty="0"/>
              <a:t>That’s how the system is  completely     decentralized</a:t>
            </a:r>
            <a:r>
              <a:rPr lang="en-US" dirty="0"/>
              <a:t>. There is nobody deciding which node it is that gets to propose the next  block. </a:t>
            </a:r>
            <a:endParaRPr lang="he-IL" dirty="0"/>
          </a:p>
        </p:txBody>
      </p:sp>
      <p:pic>
        <p:nvPicPr>
          <p:cNvPr id="5" name="תמונה 4">
            <a:extLst>
              <a:ext uri="{FF2B5EF4-FFF2-40B4-BE49-F238E27FC236}">
                <a16:creationId xmlns:a16="http://schemas.microsoft.com/office/drawing/2014/main" id="{18B8E4A8-654A-4ABF-B99B-9CD69D9A4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7" y="2659313"/>
            <a:ext cx="4466493" cy="625681"/>
          </a:xfrm>
          <a:prstGeom prst="rect">
            <a:avLst/>
          </a:prstGeom>
        </p:spPr>
      </p:pic>
      <p:sp>
        <p:nvSpPr>
          <p:cNvPr id="4" name="Slide Number Placeholder 3">
            <a:extLst>
              <a:ext uri="{FF2B5EF4-FFF2-40B4-BE49-F238E27FC236}">
                <a16:creationId xmlns:a16="http://schemas.microsoft.com/office/drawing/2014/main" id="{0B0516D9-CEB3-4031-83DB-A2813C091E57}"/>
              </a:ext>
            </a:extLst>
          </p:cNvPr>
          <p:cNvSpPr>
            <a:spLocks noGrp="1"/>
          </p:cNvSpPr>
          <p:nvPr>
            <p:ph type="sldNum" sz="quarter" idx="12"/>
          </p:nvPr>
        </p:nvSpPr>
        <p:spPr/>
        <p:txBody>
          <a:bodyPr/>
          <a:lstStyle/>
          <a:p>
            <a:fld id="{BD266BE7-899D-4075-917F-DBDE33B6B692}" type="slidenum">
              <a:rPr lang="he-IL" smtClean="0"/>
              <a:t>30</a:t>
            </a:fld>
            <a:endParaRPr lang="he-IL"/>
          </a:p>
        </p:txBody>
      </p:sp>
      <p:sp>
        <p:nvSpPr>
          <p:cNvPr id="6" name="Footer Placeholder 5">
            <a:extLst>
              <a:ext uri="{FF2B5EF4-FFF2-40B4-BE49-F238E27FC236}">
                <a16:creationId xmlns:a16="http://schemas.microsoft.com/office/drawing/2014/main" id="{636A9016-E276-4F5D-B777-83B201D87544}"/>
              </a:ext>
            </a:extLst>
          </p:cNvPr>
          <p:cNvSpPr>
            <a:spLocks noGrp="1"/>
          </p:cNvSpPr>
          <p:nvPr>
            <p:ph type="ftr" sz="quarter" idx="11"/>
          </p:nvPr>
        </p:nvSpPr>
        <p:spPr>
          <a:xfrm>
            <a:off x="2520176" y="6356350"/>
            <a:ext cx="6419717"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100589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3563-201B-465A-999F-0F6F6099EF7F}"/>
              </a:ext>
            </a:extLst>
          </p:cNvPr>
          <p:cNvSpPr>
            <a:spLocks noGrp="1"/>
          </p:cNvSpPr>
          <p:nvPr>
            <p:ph type="title"/>
          </p:nvPr>
        </p:nvSpPr>
        <p:spPr/>
        <p:txBody>
          <a:bodyPr/>
          <a:lstStyle/>
          <a:p>
            <a:pPr algn="ctr"/>
            <a:r>
              <a:rPr lang="en-US" b="1" dirty="0"/>
              <a:t>Our implementation – A  Blockchain Simulator</a:t>
            </a:r>
            <a:endParaRPr lang="he-IL" b="1" dirty="0"/>
          </a:p>
        </p:txBody>
      </p:sp>
      <p:sp>
        <p:nvSpPr>
          <p:cNvPr id="3" name="Content Placeholder 2">
            <a:extLst>
              <a:ext uri="{FF2B5EF4-FFF2-40B4-BE49-F238E27FC236}">
                <a16:creationId xmlns:a16="http://schemas.microsoft.com/office/drawing/2014/main" id="{A99BB207-72D8-4AEF-886E-D14554DEAC02}"/>
              </a:ext>
            </a:extLst>
          </p:cNvPr>
          <p:cNvSpPr>
            <a:spLocks noGrp="1"/>
          </p:cNvSpPr>
          <p:nvPr>
            <p:ph idx="1"/>
          </p:nvPr>
        </p:nvSpPr>
        <p:spPr>
          <a:xfrm>
            <a:off x="1280160" y="3305060"/>
            <a:ext cx="9628632" cy="2871902"/>
          </a:xfrm>
        </p:spPr>
        <p:txBody>
          <a:bodyPr/>
          <a:lstStyle/>
          <a:p>
            <a:pPr algn="l" rtl="0"/>
            <a:r>
              <a:rPr lang="en-US" sz="3600" dirty="0"/>
              <a:t>After we learn all these quite complex theoretical material We chose to build a simulator that will illustrate how blockchain works.</a:t>
            </a:r>
          </a:p>
          <a:p>
            <a:pPr marL="0" indent="0" algn="l" rtl="0">
              <a:buNone/>
            </a:pPr>
            <a:endParaRPr lang="en-US" dirty="0">
              <a:solidFill>
                <a:srgbClr val="FF0000"/>
              </a:solidFill>
            </a:endParaRPr>
          </a:p>
          <a:p>
            <a:pPr algn="l" rtl="0"/>
            <a:endParaRPr lang="he-IL" dirty="0">
              <a:solidFill>
                <a:srgbClr val="FF0000"/>
              </a:solidFill>
            </a:endParaRPr>
          </a:p>
        </p:txBody>
      </p:sp>
      <p:sp>
        <p:nvSpPr>
          <p:cNvPr id="4" name="Slide Number Placeholder 3">
            <a:extLst>
              <a:ext uri="{FF2B5EF4-FFF2-40B4-BE49-F238E27FC236}">
                <a16:creationId xmlns:a16="http://schemas.microsoft.com/office/drawing/2014/main" id="{66C41F39-1E5A-4EC0-A4F7-C58563D83C71}"/>
              </a:ext>
            </a:extLst>
          </p:cNvPr>
          <p:cNvSpPr>
            <a:spLocks noGrp="1"/>
          </p:cNvSpPr>
          <p:nvPr>
            <p:ph type="sldNum" sz="quarter" idx="12"/>
          </p:nvPr>
        </p:nvSpPr>
        <p:spPr/>
        <p:txBody>
          <a:bodyPr/>
          <a:lstStyle/>
          <a:p>
            <a:fld id="{BD266BE7-899D-4075-917F-DBDE33B6B692}" type="slidenum">
              <a:rPr lang="he-IL" smtClean="0"/>
              <a:t>31</a:t>
            </a:fld>
            <a:endParaRPr lang="he-IL"/>
          </a:p>
        </p:txBody>
      </p:sp>
    </p:spTree>
    <p:extLst>
      <p:ext uri="{BB962C8B-B14F-4D97-AF65-F5344CB8AC3E}">
        <p14:creationId xmlns:p14="http://schemas.microsoft.com/office/powerpoint/2010/main" val="248075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2A514C3-6BF5-47ED-BB65-5731E7AA5262}"/>
              </a:ext>
            </a:extLst>
          </p:cNvPr>
          <p:cNvSpPr>
            <a:spLocks noGrp="1"/>
          </p:cNvSpPr>
          <p:nvPr>
            <p:ph type="title"/>
          </p:nvPr>
        </p:nvSpPr>
        <p:spPr/>
        <p:txBody>
          <a:bodyPr/>
          <a:lstStyle/>
          <a:p>
            <a:pPr algn="ctr"/>
            <a:r>
              <a:rPr lang="en-US" b="1" dirty="0"/>
              <a:t>UML – Class Diagram</a:t>
            </a:r>
            <a:endParaRPr lang="he-IL" b="1" dirty="0"/>
          </a:p>
        </p:txBody>
      </p:sp>
      <p:sp>
        <p:nvSpPr>
          <p:cNvPr id="3" name="מציין מיקום תוכן 2">
            <a:extLst>
              <a:ext uri="{FF2B5EF4-FFF2-40B4-BE49-F238E27FC236}">
                <a16:creationId xmlns:a16="http://schemas.microsoft.com/office/drawing/2014/main" id="{35067A2C-D2C2-46CD-A9B9-5112380CB40C}"/>
              </a:ext>
            </a:extLst>
          </p:cNvPr>
          <p:cNvSpPr>
            <a:spLocks noGrp="1"/>
          </p:cNvSpPr>
          <p:nvPr>
            <p:ph idx="1"/>
          </p:nvPr>
        </p:nvSpPr>
        <p:spPr/>
        <p:txBody>
          <a:bodyPr/>
          <a:lstStyle/>
          <a:p>
            <a:endParaRPr lang="he-IL"/>
          </a:p>
        </p:txBody>
      </p:sp>
      <p:pic>
        <p:nvPicPr>
          <p:cNvPr id="4" name="תמונה 3">
            <a:extLst>
              <a:ext uri="{FF2B5EF4-FFF2-40B4-BE49-F238E27FC236}">
                <a16:creationId xmlns:a16="http://schemas.microsoft.com/office/drawing/2014/main" id="{24125792-5D7F-4F70-9295-9DFBD3492D0B}"/>
              </a:ext>
            </a:extLst>
          </p:cNvPr>
          <p:cNvPicPr>
            <a:picLocks noChangeAspect="1"/>
          </p:cNvPicPr>
          <p:nvPr/>
        </p:nvPicPr>
        <p:blipFill>
          <a:blip r:embed="rId3"/>
          <a:stretch>
            <a:fillRect/>
          </a:stretch>
        </p:blipFill>
        <p:spPr>
          <a:xfrm>
            <a:off x="0" y="1828456"/>
            <a:ext cx="12192002" cy="5029544"/>
          </a:xfrm>
          <a:prstGeom prst="rect">
            <a:avLst/>
          </a:prstGeom>
        </p:spPr>
      </p:pic>
      <p:sp>
        <p:nvSpPr>
          <p:cNvPr id="5" name="Slide Number Placeholder 4">
            <a:extLst>
              <a:ext uri="{FF2B5EF4-FFF2-40B4-BE49-F238E27FC236}">
                <a16:creationId xmlns:a16="http://schemas.microsoft.com/office/drawing/2014/main" id="{49CA750D-E394-4D0E-A92C-6B180BF64BBC}"/>
              </a:ext>
            </a:extLst>
          </p:cNvPr>
          <p:cNvSpPr>
            <a:spLocks noGrp="1"/>
          </p:cNvSpPr>
          <p:nvPr>
            <p:ph type="sldNum" sz="quarter" idx="12"/>
          </p:nvPr>
        </p:nvSpPr>
        <p:spPr/>
        <p:txBody>
          <a:bodyPr/>
          <a:lstStyle/>
          <a:p>
            <a:fld id="{BD266BE7-899D-4075-917F-DBDE33B6B692}" type="slidenum">
              <a:rPr lang="he-IL" smtClean="0"/>
              <a:t>32</a:t>
            </a:fld>
            <a:endParaRPr lang="he-IL"/>
          </a:p>
        </p:txBody>
      </p:sp>
    </p:spTree>
    <p:extLst>
      <p:ext uri="{BB962C8B-B14F-4D97-AF65-F5344CB8AC3E}">
        <p14:creationId xmlns:p14="http://schemas.microsoft.com/office/powerpoint/2010/main" val="159723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8F2044-AAAB-4661-90F4-742F48310096}"/>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ACF70973-410F-4756-B764-F0D0B98996BF}"/>
              </a:ext>
            </a:extLst>
          </p:cNvPr>
          <p:cNvSpPr>
            <a:spLocks noGrp="1"/>
          </p:cNvSpPr>
          <p:nvPr>
            <p:ph idx="1"/>
          </p:nvPr>
        </p:nvSpPr>
        <p:spPr>
          <a:xfrm>
            <a:off x="1280160" y="2405444"/>
            <a:ext cx="9628632" cy="3986213"/>
          </a:xfrm>
        </p:spPr>
        <p:txBody>
          <a:bodyPr>
            <a:normAutofit/>
          </a:bodyPr>
          <a:lstStyle/>
          <a:p>
            <a:pPr marL="0" indent="0" algn="ctr">
              <a:buNone/>
            </a:pPr>
            <a:r>
              <a:rPr lang="en-US" sz="8800" b="1" dirty="0" err="1">
                <a:latin typeface="Arial" panose="020B0604020202020204" pitchFamily="34" charset="0"/>
                <a:cs typeface="Arial" panose="020B0604020202020204" pitchFamily="34" charset="0"/>
              </a:rPr>
              <a:t>BlockChain</a:t>
            </a:r>
            <a:r>
              <a:rPr lang="en-US" sz="8800" b="1" dirty="0">
                <a:latin typeface="Arial" panose="020B0604020202020204" pitchFamily="34" charset="0"/>
                <a:cs typeface="Arial" panose="020B0604020202020204" pitchFamily="34" charset="0"/>
              </a:rPr>
              <a:t> Simulator</a:t>
            </a:r>
            <a:endParaRPr lang="he-IL" sz="88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9D5F852-4049-40DA-822C-4DC8605D0BB7}"/>
              </a:ext>
            </a:extLst>
          </p:cNvPr>
          <p:cNvSpPr>
            <a:spLocks noGrp="1"/>
          </p:cNvSpPr>
          <p:nvPr>
            <p:ph type="sldNum" sz="quarter" idx="12"/>
          </p:nvPr>
        </p:nvSpPr>
        <p:spPr/>
        <p:txBody>
          <a:bodyPr/>
          <a:lstStyle/>
          <a:p>
            <a:fld id="{BD266BE7-899D-4075-917F-DBDE33B6B692}" type="slidenum">
              <a:rPr lang="he-IL" smtClean="0"/>
              <a:t>33</a:t>
            </a:fld>
            <a:endParaRPr lang="he-IL"/>
          </a:p>
        </p:txBody>
      </p:sp>
    </p:spTree>
    <p:extLst>
      <p:ext uri="{BB962C8B-B14F-4D97-AF65-F5344CB8AC3E}">
        <p14:creationId xmlns:p14="http://schemas.microsoft.com/office/powerpoint/2010/main" val="2995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CCF6886-1C28-4B78-8BC2-B16F269CC74D}"/>
              </a:ext>
            </a:extLst>
          </p:cNvPr>
          <p:cNvSpPr>
            <a:spLocks noGrp="1"/>
          </p:cNvSpPr>
          <p:nvPr>
            <p:ph type="title"/>
          </p:nvPr>
        </p:nvSpPr>
        <p:spPr/>
        <p:txBody>
          <a:bodyPr/>
          <a:lstStyle/>
          <a:p>
            <a:pPr algn="ctr"/>
            <a:r>
              <a:rPr lang="en-US" b="1" dirty="0"/>
              <a:t>Blockchain Simulator </a:t>
            </a:r>
            <a:endParaRPr lang="he-IL" b="1" dirty="0"/>
          </a:p>
        </p:txBody>
      </p:sp>
      <p:pic>
        <p:nvPicPr>
          <p:cNvPr id="4" name="מציין מיקום תוכן 3">
            <a:extLst>
              <a:ext uri="{FF2B5EF4-FFF2-40B4-BE49-F238E27FC236}">
                <a16:creationId xmlns:a16="http://schemas.microsoft.com/office/drawing/2014/main" id="{37C08AFD-36AF-48F0-A9BC-2EF1ACDDAD24}"/>
              </a:ext>
            </a:extLst>
          </p:cNvPr>
          <p:cNvPicPr>
            <a:picLocks noGrp="1" noChangeAspect="1"/>
          </p:cNvPicPr>
          <p:nvPr>
            <p:ph idx="1"/>
          </p:nvPr>
        </p:nvPicPr>
        <p:blipFill>
          <a:blip r:embed="rId3"/>
          <a:stretch>
            <a:fillRect/>
          </a:stretch>
        </p:blipFill>
        <p:spPr>
          <a:xfrm>
            <a:off x="0" y="1828456"/>
            <a:ext cx="7138929" cy="5029544"/>
          </a:xfrm>
          <a:prstGeom prst="rect">
            <a:avLst/>
          </a:prstGeom>
        </p:spPr>
      </p:pic>
      <p:sp>
        <p:nvSpPr>
          <p:cNvPr id="5" name="TextBox 4">
            <a:extLst>
              <a:ext uri="{FF2B5EF4-FFF2-40B4-BE49-F238E27FC236}">
                <a16:creationId xmlns:a16="http://schemas.microsoft.com/office/drawing/2014/main" id="{D62E681C-07A8-4CCF-B2E9-D3706019D49E}"/>
              </a:ext>
            </a:extLst>
          </p:cNvPr>
          <p:cNvSpPr txBox="1"/>
          <p:nvPr/>
        </p:nvSpPr>
        <p:spPr>
          <a:xfrm>
            <a:off x="7271133" y="1828456"/>
            <a:ext cx="3756751" cy="369332"/>
          </a:xfrm>
          <a:prstGeom prst="rect">
            <a:avLst/>
          </a:prstGeom>
          <a:noFill/>
        </p:spPr>
        <p:txBody>
          <a:bodyPr wrap="square" rtlCol="1">
            <a:spAutoFit/>
          </a:bodyPr>
          <a:lstStyle/>
          <a:p>
            <a:r>
              <a:rPr lang="en-US" dirty="0"/>
              <a:t>Our coin (HERL) currency (in dollars)</a:t>
            </a:r>
            <a:endParaRPr lang="he-IL" dirty="0"/>
          </a:p>
        </p:txBody>
      </p:sp>
      <p:cxnSp>
        <p:nvCxnSpPr>
          <p:cNvPr id="7" name="מחבר חץ ישר 6">
            <a:extLst>
              <a:ext uri="{FF2B5EF4-FFF2-40B4-BE49-F238E27FC236}">
                <a16:creationId xmlns:a16="http://schemas.microsoft.com/office/drawing/2014/main" id="{6B085768-BC63-4D45-87C9-4FA96D4C3140}"/>
              </a:ext>
            </a:extLst>
          </p:cNvPr>
          <p:cNvCxnSpPr>
            <a:cxnSpLocks/>
            <a:stCxn id="5" idx="1"/>
          </p:cNvCxnSpPr>
          <p:nvPr/>
        </p:nvCxnSpPr>
        <p:spPr>
          <a:xfrm flipH="1" flipV="1">
            <a:off x="4241495" y="1994054"/>
            <a:ext cx="3029638" cy="190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7BEE3885-54A1-4D6D-9E35-5CFF81EBE65D}"/>
              </a:ext>
            </a:extLst>
          </p:cNvPr>
          <p:cNvSpPr txBox="1"/>
          <p:nvPr/>
        </p:nvSpPr>
        <p:spPr>
          <a:xfrm>
            <a:off x="7392318" y="2313542"/>
            <a:ext cx="2456762" cy="1200329"/>
          </a:xfrm>
          <a:prstGeom prst="rect">
            <a:avLst/>
          </a:prstGeom>
          <a:noFill/>
        </p:spPr>
        <p:txBody>
          <a:bodyPr wrap="square" rtlCol="1">
            <a:spAutoFit/>
          </a:bodyPr>
          <a:lstStyle/>
          <a:p>
            <a:r>
              <a:rPr lang="en-US" dirty="0"/>
              <a:t>Simulation 0 – we gave to each user 10 HERL for the currency issuance</a:t>
            </a:r>
          </a:p>
          <a:p>
            <a:endParaRPr lang="he-IL" dirty="0"/>
          </a:p>
        </p:txBody>
      </p:sp>
      <p:cxnSp>
        <p:nvCxnSpPr>
          <p:cNvPr id="9" name="מחבר חץ ישר 8">
            <a:extLst>
              <a:ext uri="{FF2B5EF4-FFF2-40B4-BE49-F238E27FC236}">
                <a16:creationId xmlns:a16="http://schemas.microsoft.com/office/drawing/2014/main" id="{B82F1DC5-2917-4A81-8220-401AA93408A3}"/>
              </a:ext>
            </a:extLst>
          </p:cNvPr>
          <p:cNvCxnSpPr/>
          <p:nvPr/>
        </p:nvCxnSpPr>
        <p:spPr>
          <a:xfrm flipH="1" flipV="1">
            <a:off x="4393894" y="2763398"/>
            <a:ext cx="3029639" cy="19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D731EE11-E3D8-4422-ABD2-2C8CFDEFC9FE}"/>
              </a:ext>
            </a:extLst>
          </p:cNvPr>
          <p:cNvSpPr txBox="1"/>
          <p:nvPr/>
        </p:nvSpPr>
        <p:spPr>
          <a:xfrm>
            <a:off x="7271133" y="3358270"/>
            <a:ext cx="4665644" cy="2585323"/>
          </a:xfrm>
          <a:prstGeom prst="rect">
            <a:avLst/>
          </a:prstGeom>
          <a:noFill/>
        </p:spPr>
        <p:txBody>
          <a:bodyPr wrap="square" rtlCol="1">
            <a:spAutoFit/>
          </a:bodyPr>
          <a:lstStyle/>
          <a:p>
            <a:r>
              <a:rPr lang="en-US" dirty="0"/>
              <a:t>We created the first block with timestamp of Sat May 16 13:28:14 2020, called - “the genesis block” (genesis block is the first block of the blockchain. Modern versions of Bitcoin number it as block 0. The genesis block is almost always hardcoded into the software of the applications that utilize its blockchain. It is a special case in that it does not reference a previous block).</a:t>
            </a:r>
          </a:p>
          <a:p>
            <a:r>
              <a:rPr lang="en-US" dirty="0">
                <a:hlinkClick r:id="rId4"/>
              </a:rPr>
              <a:t>https://en.bitcoin.it/wiki/Genesis_block</a:t>
            </a:r>
            <a:endParaRPr lang="he-IL" dirty="0"/>
          </a:p>
        </p:txBody>
      </p:sp>
      <p:cxnSp>
        <p:nvCxnSpPr>
          <p:cNvPr id="11" name="מחבר חץ ישר 10">
            <a:extLst>
              <a:ext uri="{FF2B5EF4-FFF2-40B4-BE49-F238E27FC236}">
                <a16:creationId xmlns:a16="http://schemas.microsoft.com/office/drawing/2014/main" id="{F19996D3-41B5-4AFD-8403-2842092BBE07}"/>
              </a:ext>
            </a:extLst>
          </p:cNvPr>
          <p:cNvCxnSpPr>
            <a:cxnSpLocks/>
          </p:cNvCxnSpPr>
          <p:nvPr/>
        </p:nvCxnSpPr>
        <p:spPr>
          <a:xfrm flipH="1">
            <a:off x="4393894" y="3856688"/>
            <a:ext cx="2877240" cy="93748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640A959E-4491-4B47-BAAC-1AFF14C9BCAA}"/>
              </a:ext>
            </a:extLst>
          </p:cNvPr>
          <p:cNvSpPr txBox="1"/>
          <p:nvPr/>
        </p:nvSpPr>
        <p:spPr>
          <a:xfrm>
            <a:off x="7392318" y="6150064"/>
            <a:ext cx="4219460" cy="646331"/>
          </a:xfrm>
          <a:prstGeom prst="rect">
            <a:avLst/>
          </a:prstGeom>
          <a:noFill/>
        </p:spPr>
        <p:txBody>
          <a:bodyPr wrap="square" rtlCol="1">
            <a:spAutoFit/>
          </a:bodyPr>
          <a:lstStyle/>
          <a:p>
            <a:r>
              <a:rPr lang="en-US" dirty="0"/>
              <a:t>The details on the block</a:t>
            </a:r>
          </a:p>
          <a:p>
            <a:endParaRPr lang="he-IL" dirty="0"/>
          </a:p>
        </p:txBody>
      </p:sp>
      <p:cxnSp>
        <p:nvCxnSpPr>
          <p:cNvPr id="14" name="מחבר חץ ישר 13">
            <a:extLst>
              <a:ext uri="{FF2B5EF4-FFF2-40B4-BE49-F238E27FC236}">
                <a16:creationId xmlns:a16="http://schemas.microsoft.com/office/drawing/2014/main" id="{D14B091B-159F-43A6-AA8F-85457CB71BA6}"/>
              </a:ext>
            </a:extLst>
          </p:cNvPr>
          <p:cNvCxnSpPr>
            <a:cxnSpLocks/>
          </p:cNvCxnSpPr>
          <p:nvPr/>
        </p:nvCxnSpPr>
        <p:spPr>
          <a:xfrm flipH="1" flipV="1">
            <a:off x="2754217" y="5563518"/>
            <a:ext cx="4516917" cy="7774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110DAAE3-9984-49D4-A013-E4AD986427BD}"/>
              </a:ext>
            </a:extLst>
          </p:cNvPr>
          <p:cNvSpPr>
            <a:spLocks noGrp="1"/>
          </p:cNvSpPr>
          <p:nvPr>
            <p:ph type="sldNum" sz="quarter" idx="12"/>
          </p:nvPr>
        </p:nvSpPr>
        <p:spPr/>
        <p:txBody>
          <a:bodyPr/>
          <a:lstStyle/>
          <a:p>
            <a:fld id="{BD266BE7-899D-4075-917F-DBDE33B6B692}" type="slidenum">
              <a:rPr lang="he-IL" smtClean="0"/>
              <a:t>34</a:t>
            </a:fld>
            <a:endParaRPr lang="he-IL"/>
          </a:p>
        </p:txBody>
      </p:sp>
    </p:spTree>
    <p:extLst>
      <p:ext uri="{BB962C8B-B14F-4D97-AF65-F5344CB8AC3E}">
        <p14:creationId xmlns:p14="http://schemas.microsoft.com/office/powerpoint/2010/main" val="216053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A44EEE-6ECF-4B78-802E-0B8F11A59125}"/>
              </a:ext>
            </a:extLst>
          </p:cNvPr>
          <p:cNvSpPr>
            <a:spLocks noGrp="1"/>
          </p:cNvSpPr>
          <p:nvPr>
            <p:ph type="title"/>
          </p:nvPr>
        </p:nvSpPr>
        <p:spPr/>
        <p:txBody>
          <a:bodyPr/>
          <a:lstStyle/>
          <a:p>
            <a:pPr algn="ctr"/>
            <a:r>
              <a:rPr lang="en-US" b="1" dirty="0"/>
              <a:t>Blockchain Simulator (2)</a:t>
            </a:r>
            <a:endParaRPr lang="he-IL" b="1" dirty="0"/>
          </a:p>
        </p:txBody>
      </p:sp>
      <p:sp>
        <p:nvSpPr>
          <p:cNvPr id="3" name="מציין מיקום תוכן 2">
            <a:extLst>
              <a:ext uri="{FF2B5EF4-FFF2-40B4-BE49-F238E27FC236}">
                <a16:creationId xmlns:a16="http://schemas.microsoft.com/office/drawing/2014/main" id="{8DA0F122-1FCE-4631-A08F-DDF27F7DABDD}"/>
              </a:ext>
            </a:extLst>
          </p:cNvPr>
          <p:cNvSpPr>
            <a:spLocks noGrp="1"/>
          </p:cNvSpPr>
          <p:nvPr>
            <p:ph idx="1"/>
          </p:nvPr>
        </p:nvSpPr>
        <p:spPr>
          <a:xfrm>
            <a:off x="110169" y="2115239"/>
            <a:ext cx="4858438" cy="2049137"/>
          </a:xfrm>
        </p:spPr>
        <p:txBody>
          <a:bodyPr>
            <a:normAutofit/>
          </a:bodyPr>
          <a:lstStyle/>
          <a:p>
            <a:pPr marL="0" indent="0" algn="l">
              <a:buNone/>
            </a:pPr>
            <a:r>
              <a:rPr lang="en-US" dirty="0"/>
              <a:t>Simulation 1 – transactions are created from user x to user y with value z. waiting for approval from some miner who will mine the block. </a:t>
            </a:r>
            <a:endParaRPr lang="he-IL" dirty="0"/>
          </a:p>
        </p:txBody>
      </p:sp>
      <p:pic>
        <p:nvPicPr>
          <p:cNvPr id="4" name="תמונה 3">
            <a:extLst>
              <a:ext uri="{FF2B5EF4-FFF2-40B4-BE49-F238E27FC236}">
                <a16:creationId xmlns:a16="http://schemas.microsoft.com/office/drawing/2014/main" id="{1EF46E39-893B-48B9-BDC1-DE8F8D25890E}"/>
              </a:ext>
            </a:extLst>
          </p:cNvPr>
          <p:cNvPicPr>
            <a:picLocks noChangeAspect="1"/>
          </p:cNvPicPr>
          <p:nvPr/>
        </p:nvPicPr>
        <p:blipFill>
          <a:blip r:embed="rId2"/>
          <a:stretch>
            <a:fillRect/>
          </a:stretch>
        </p:blipFill>
        <p:spPr>
          <a:xfrm>
            <a:off x="5515304" y="1828456"/>
            <a:ext cx="6676696" cy="5117335"/>
          </a:xfrm>
          <a:prstGeom prst="rect">
            <a:avLst/>
          </a:prstGeom>
        </p:spPr>
      </p:pic>
      <p:cxnSp>
        <p:nvCxnSpPr>
          <p:cNvPr id="6" name="מחבר חץ ישר 5">
            <a:extLst>
              <a:ext uri="{FF2B5EF4-FFF2-40B4-BE49-F238E27FC236}">
                <a16:creationId xmlns:a16="http://schemas.microsoft.com/office/drawing/2014/main" id="{88FD1A2D-E597-44EE-9D17-4B7978E987C2}"/>
              </a:ext>
            </a:extLst>
          </p:cNvPr>
          <p:cNvCxnSpPr>
            <a:cxnSpLocks/>
          </p:cNvCxnSpPr>
          <p:nvPr/>
        </p:nvCxnSpPr>
        <p:spPr>
          <a:xfrm flipV="1">
            <a:off x="4649118" y="2137272"/>
            <a:ext cx="866186" cy="26440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429DB388-FFF5-447F-BBB9-E5001464199F}"/>
              </a:ext>
            </a:extLst>
          </p:cNvPr>
          <p:cNvSpPr>
            <a:spLocks noGrp="1"/>
          </p:cNvSpPr>
          <p:nvPr>
            <p:ph type="sldNum" sz="quarter" idx="12"/>
          </p:nvPr>
        </p:nvSpPr>
        <p:spPr/>
        <p:txBody>
          <a:bodyPr/>
          <a:lstStyle/>
          <a:p>
            <a:fld id="{BD266BE7-899D-4075-917F-DBDE33B6B692}" type="slidenum">
              <a:rPr lang="he-IL" smtClean="0"/>
              <a:t>35</a:t>
            </a:fld>
            <a:endParaRPr lang="he-IL"/>
          </a:p>
        </p:txBody>
      </p:sp>
    </p:spTree>
    <p:extLst>
      <p:ext uri="{BB962C8B-B14F-4D97-AF65-F5344CB8AC3E}">
        <p14:creationId xmlns:p14="http://schemas.microsoft.com/office/powerpoint/2010/main" val="244672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602066-32C4-4A1A-B2A8-040C23371D4C}"/>
              </a:ext>
            </a:extLst>
          </p:cNvPr>
          <p:cNvSpPr>
            <a:spLocks noGrp="1"/>
          </p:cNvSpPr>
          <p:nvPr>
            <p:ph type="title"/>
          </p:nvPr>
        </p:nvSpPr>
        <p:spPr/>
        <p:txBody>
          <a:bodyPr/>
          <a:lstStyle/>
          <a:p>
            <a:pPr algn="ctr"/>
            <a:r>
              <a:rPr lang="en-US" b="1" dirty="0"/>
              <a:t>Blockchain Simulator (3)</a:t>
            </a:r>
            <a:endParaRPr lang="he-IL" b="1" dirty="0"/>
          </a:p>
        </p:txBody>
      </p:sp>
      <p:sp>
        <p:nvSpPr>
          <p:cNvPr id="3" name="מציין מיקום תוכן 2">
            <a:extLst>
              <a:ext uri="{FF2B5EF4-FFF2-40B4-BE49-F238E27FC236}">
                <a16:creationId xmlns:a16="http://schemas.microsoft.com/office/drawing/2014/main" id="{D7E95BFF-71ED-47FF-AD67-FB6452CA918C}"/>
              </a:ext>
            </a:extLst>
          </p:cNvPr>
          <p:cNvSpPr>
            <a:spLocks noGrp="1"/>
          </p:cNvSpPr>
          <p:nvPr>
            <p:ph idx="1"/>
          </p:nvPr>
        </p:nvSpPr>
        <p:spPr>
          <a:xfrm>
            <a:off x="6753340" y="4131325"/>
            <a:ext cx="5343180" cy="2588964"/>
          </a:xfrm>
        </p:spPr>
        <p:txBody>
          <a:bodyPr>
            <a:normAutofit fontScale="85000" lnSpcReduction="20000"/>
          </a:bodyPr>
          <a:lstStyle/>
          <a:p>
            <a:pPr marL="0" indent="0" algn="l">
              <a:buNone/>
            </a:pPr>
            <a:r>
              <a:rPr lang="en-US" dirty="0"/>
              <a:t>The miner x check if the transaction t is valid.            If this is the case, the miner approves the transaction.  otherwise, the transaction is declined.</a:t>
            </a:r>
          </a:p>
          <a:p>
            <a:pPr marL="0" indent="0" algn="l">
              <a:buNone/>
            </a:pPr>
            <a:r>
              <a:rPr lang="en-US" dirty="0"/>
              <a:t>The miner first checks if the signature is valid by using the public key of the user, that signed on the transaction by the RSA scheme. after that, he checks if the user has enough HERL to create a transaction. He figures it out by looking at the last transaction the user y made (proof of membership).</a:t>
            </a:r>
          </a:p>
        </p:txBody>
      </p:sp>
      <p:pic>
        <p:nvPicPr>
          <p:cNvPr id="4" name="תמונה 3">
            <a:extLst>
              <a:ext uri="{FF2B5EF4-FFF2-40B4-BE49-F238E27FC236}">
                <a16:creationId xmlns:a16="http://schemas.microsoft.com/office/drawing/2014/main" id="{CAB6EB34-CE51-4C19-85A7-CF2EB6F54E03}"/>
              </a:ext>
            </a:extLst>
          </p:cNvPr>
          <p:cNvPicPr>
            <a:picLocks noChangeAspect="1"/>
          </p:cNvPicPr>
          <p:nvPr/>
        </p:nvPicPr>
        <p:blipFill>
          <a:blip r:embed="rId3"/>
          <a:stretch>
            <a:fillRect/>
          </a:stretch>
        </p:blipFill>
        <p:spPr>
          <a:xfrm>
            <a:off x="0" y="1828456"/>
            <a:ext cx="6419202" cy="5029544"/>
          </a:xfrm>
          <a:prstGeom prst="rect">
            <a:avLst/>
          </a:prstGeom>
        </p:spPr>
      </p:pic>
      <p:pic>
        <p:nvPicPr>
          <p:cNvPr id="5" name="תמונה 4">
            <a:extLst>
              <a:ext uri="{FF2B5EF4-FFF2-40B4-BE49-F238E27FC236}">
                <a16:creationId xmlns:a16="http://schemas.microsoft.com/office/drawing/2014/main" id="{309435A7-2079-4B5A-85BC-E32090AF1BE1}"/>
              </a:ext>
            </a:extLst>
          </p:cNvPr>
          <p:cNvPicPr>
            <a:picLocks noChangeAspect="1"/>
          </p:cNvPicPr>
          <p:nvPr/>
        </p:nvPicPr>
        <p:blipFill>
          <a:blip r:embed="rId4"/>
          <a:stretch>
            <a:fillRect/>
          </a:stretch>
        </p:blipFill>
        <p:spPr>
          <a:xfrm>
            <a:off x="6406521" y="1823153"/>
            <a:ext cx="5782432" cy="2209019"/>
          </a:xfrm>
          <a:prstGeom prst="rect">
            <a:avLst/>
          </a:prstGeom>
        </p:spPr>
      </p:pic>
      <p:cxnSp>
        <p:nvCxnSpPr>
          <p:cNvPr id="8" name="מחבר חץ ישר 7">
            <a:extLst>
              <a:ext uri="{FF2B5EF4-FFF2-40B4-BE49-F238E27FC236}">
                <a16:creationId xmlns:a16="http://schemas.microsoft.com/office/drawing/2014/main" id="{D1B77F75-9A97-48E8-BA4A-1C7173B9D00F}"/>
              </a:ext>
            </a:extLst>
          </p:cNvPr>
          <p:cNvCxnSpPr/>
          <p:nvPr/>
        </p:nvCxnSpPr>
        <p:spPr>
          <a:xfrm flipH="1" flipV="1">
            <a:off x="6246564" y="3822853"/>
            <a:ext cx="506776" cy="5288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 name="Slide Number Placeholder 5">
            <a:extLst>
              <a:ext uri="{FF2B5EF4-FFF2-40B4-BE49-F238E27FC236}">
                <a16:creationId xmlns:a16="http://schemas.microsoft.com/office/drawing/2014/main" id="{98DFCA8B-FFC5-4BBE-8400-44032F160144}"/>
              </a:ext>
            </a:extLst>
          </p:cNvPr>
          <p:cNvSpPr>
            <a:spLocks noGrp="1"/>
          </p:cNvSpPr>
          <p:nvPr>
            <p:ph type="sldNum" sz="quarter" idx="12"/>
          </p:nvPr>
        </p:nvSpPr>
        <p:spPr/>
        <p:txBody>
          <a:bodyPr/>
          <a:lstStyle/>
          <a:p>
            <a:fld id="{BD266BE7-899D-4075-917F-DBDE33B6B692}" type="slidenum">
              <a:rPr lang="he-IL" smtClean="0"/>
              <a:t>36</a:t>
            </a:fld>
            <a:endParaRPr lang="he-IL"/>
          </a:p>
        </p:txBody>
      </p:sp>
    </p:spTree>
    <p:extLst>
      <p:ext uri="{BB962C8B-B14F-4D97-AF65-F5344CB8AC3E}">
        <p14:creationId xmlns:p14="http://schemas.microsoft.com/office/powerpoint/2010/main" val="47121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FD43F6-347D-42D1-A8C5-1DDC225F0D5E}"/>
              </a:ext>
            </a:extLst>
          </p:cNvPr>
          <p:cNvSpPr>
            <a:spLocks noGrp="1"/>
          </p:cNvSpPr>
          <p:nvPr>
            <p:ph type="title"/>
          </p:nvPr>
        </p:nvSpPr>
        <p:spPr/>
        <p:txBody>
          <a:bodyPr/>
          <a:lstStyle/>
          <a:p>
            <a:pPr algn="ctr"/>
            <a:r>
              <a:rPr lang="en-US" b="1" dirty="0"/>
              <a:t>Blockchain Simulator (4)</a:t>
            </a:r>
            <a:endParaRPr lang="he-IL" b="1" dirty="0"/>
          </a:p>
        </p:txBody>
      </p:sp>
      <p:sp>
        <p:nvSpPr>
          <p:cNvPr id="3" name="מציין מיקום תוכן 2">
            <a:extLst>
              <a:ext uri="{FF2B5EF4-FFF2-40B4-BE49-F238E27FC236}">
                <a16:creationId xmlns:a16="http://schemas.microsoft.com/office/drawing/2014/main" id="{512856CE-85E1-49FE-B04F-7562E55D3163}"/>
              </a:ext>
            </a:extLst>
          </p:cNvPr>
          <p:cNvSpPr>
            <a:spLocks noGrp="1"/>
          </p:cNvSpPr>
          <p:nvPr>
            <p:ph idx="1"/>
          </p:nvPr>
        </p:nvSpPr>
        <p:spPr>
          <a:xfrm>
            <a:off x="7127913" y="2027105"/>
            <a:ext cx="4649117" cy="1167787"/>
          </a:xfrm>
        </p:spPr>
        <p:txBody>
          <a:bodyPr/>
          <a:lstStyle/>
          <a:p>
            <a:pPr marL="0" indent="0" algn="l">
              <a:buNone/>
            </a:pPr>
            <a:r>
              <a:rPr lang="en-US" dirty="0"/>
              <a:t>We can see that the miner 0 created a new block with a timestamp of - Sat May 16 13:28:34 2020.</a:t>
            </a:r>
          </a:p>
          <a:p>
            <a:pPr marL="0" indent="0" algn="l">
              <a:buNone/>
            </a:pPr>
            <a:endParaRPr lang="he-IL" dirty="0"/>
          </a:p>
        </p:txBody>
      </p:sp>
      <p:pic>
        <p:nvPicPr>
          <p:cNvPr id="4" name="תמונה 3">
            <a:extLst>
              <a:ext uri="{FF2B5EF4-FFF2-40B4-BE49-F238E27FC236}">
                <a16:creationId xmlns:a16="http://schemas.microsoft.com/office/drawing/2014/main" id="{3CA964AB-B87E-47D5-B859-C593B11DC84C}"/>
              </a:ext>
            </a:extLst>
          </p:cNvPr>
          <p:cNvPicPr>
            <a:picLocks noChangeAspect="1"/>
          </p:cNvPicPr>
          <p:nvPr/>
        </p:nvPicPr>
        <p:blipFill>
          <a:blip r:embed="rId2"/>
          <a:stretch>
            <a:fillRect/>
          </a:stretch>
        </p:blipFill>
        <p:spPr>
          <a:xfrm>
            <a:off x="0" y="1828456"/>
            <a:ext cx="7016676" cy="5029544"/>
          </a:xfrm>
          <a:prstGeom prst="rect">
            <a:avLst/>
          </a:prstGeom>
        </p:spPr>
      </p:pic>
      <p:cxnSp>
        <p:nvCxnSpPr>
          <p:cNvPr id="6" name="מחבר חץ ישר 5">
            <a:extLst>
              <a:ext uri="{FF2B5EF4-FFF2-40B4-BE49-F238E27FC236}">
                <a16:creationId xmlns:a16="http://schemas.microsoft.com/office/drawing/2014/main" id="{C4524E9A-92F1-4476-AC4D-00F9BB5F3756}"/>
              </a:ext>
            </a:extLst>
          </p:cNvPr>
          <p:cNvCxnSpPr/>
          <p:nvPr/>
        </p:nvCxnSpPr>
        <p:spPr>
          <a:xfrm flipH="1" flipV="1">
            <a:off x="4527933" y="2049137"/>
            <a:ext cx="2566930" cy="2754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 name="מציין מיקום תוכן 2">
            <a:extLst>
              <a:ext uri="{FF2B5EF4-FFF2-40B4-BE49-F238E27FC236}">
                <a16:creationId xmlns:a16="http://schemas.microsoft.com/office/drawing/2014/main" id="{68E025B5-1FDD-496C-A8D2-E20C4A23E085}"/>
              </a:ext>
            </a:extLst>
          </p:cNvPr>
          <p:cNvSpPr txBox="1">
            <a:spLocks/>
          </p:cNvSpPr>
          <p:nvPr/>
        </p:nvSpPr>
        <p:spPr>
          <a:xfrm>
            <a:off x="7094863" y="3391706"/>
            <a:ext cx="4649117" cy="1167787"/>
          </a:xfrm>
          <a:prstGeom prst="rect">
            <a:avLst/>
          </a:prstGeom>
        </p:spPr>
        <p:txBody>
          <a:bodyPr vert="horz" lIns="91440" tIns="45720" rIns="91440" bIns="45720" rtlCol="0">
            <a:normAutofit fontScale="77500" lnSpcReduction="20000"/>
          </a:bodyPr>
          <a:lstStyle>
            <a:lvl1pPr marL="228600" indent="-228600" algn="r" defTabSz="914400" rtl="1"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r" defTabSz="914400" rtl="1"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r" defTabSz="914400" rtl="1"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r" defTabSz="914400" rtl="1"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l">
              <a:buFont typeface="Wingdings" panose="05000000000000000000" pitchFamily="2" charset="2"/>
              <a:buNone/>
            </a:pPr>
            <a:r>
              <a:rPr lang="en-US" dirty="0"/>
              <a:t>This is the previous hash of the genesis block.</a:t>
            </a:r>
          </a:p>
          <a:p>
            <a:pPr marL="0" indent="0" algn="l">
              <a:buFont typeface="Wingdings" panose="05000000000000000000" pitchFamily="2" charset="2"/>
              <a:buNone/>
            </a:pPr>
            <a:r>
              <a:rPr lang="en-US" dirty="0"/>
              <a:t>This is the fee reward for mining the block.</a:t>
            </a:r>
          </a:p>
          <a:p>
            <a:pPr marL="0" indent="0" algn="l">
              <a:buFont typeface="Wingdings" panose="05000000000000000000" pitchFamily="2" charset="2"/>
              <a:buNone/>
            </a:pPr>
            <a:r>
              <a:rPr lang="en-US" dirty="0"/>
              <a:t>This is the all transactions volume in this block.</a:t>
            </a:r>
            <a:endParaRPr lang="he-IL" dirty="0"/>
          </a:p>
        </p:txBody>
      </p:sp>
      <p:cxnSp>
        <p:nvCxnSpPr>
          <p:cNvPr id="8" name="מחבר חץ ישר 7">
            <a:extLst>
              <a:ext uri="{FF2B5EF4-FFF2-40B4-BE49-F238E27FC236}">
                <a16:creationId xmlns:a16="http://schemas.microsoft.com/office/drawing/2014/main" id="{2F7F60F6-7D01-497B-9197-EBF73426089C}"/>
              </a:ext>
            </a:extLst>
          </p:cNvPr>
          <p:cNvCxnSpPr>
            <a:cxnSpLocks/>
          </p:cNvCxnSpPr>
          <p:nvPr/>
        </p:nvCxnSpPr>
        <p:spPr>
          <a:xfrm flipH="1">
            <a:off x="6444867" y="3569465"/>
            <a:ext cx="683046"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מחבר חץ ישר 10">
            <a:extLst>
              <a:ext uri="{FF2B5EF4-FFF2-40B4-BE49-F238E27FC236}">
                <a16:creationId xmlns:a16="http://schemas.microsoft.com/office/drawing/2014/main" id="{3811063D-2C05-4057-B362-A5D909F00D30}"/>
              </a:ext>
            </a:extLst>
          </p:cNvPr>
          <p:cNvCxnSpPr>
            <a:cxnSpLocks/>
          </p:cNvCxnSpPr>
          <p:nvPr/>
        </p:nvCxnSpPr>
        <p:spPr>
          <a:xfrm flipH="1" flipV="1">
            <a:off x="4605051" y="2776385"/>
            <a:ext cx="2522863" cy="79308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5" name="מחבר חץ ישר 14">
            <a:extLst>
              <a:ext uri="{FF2B5EF4-FFF2-40B4-BE49-F238E27FC236}">
                <a16:creationId xmlns:a16="http://schemas.microsoft.com/office/drawing/2014/main" id="{F8F34E95-8FBE-451F-8727-483A1DA46BD0}"/>
              </a:ext>
            </a:extLst>
          </p:cNvPr>
          <p:cNvCxnSpPr>
            <a:cxnSpLocks/>
          </p:cNvCxnSpPr>
          <p:nvPr/>
        </p:nvCxnSpPr>
        <p:spPr>
          <a:xfrm flipH="1" flipV="1">
            <a:off x="3690652" y="4021292"/>
            <a:ext cx="3404211" cy="28499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מחבר חץ ישר 16">
            <a:extLst>
              <a:ext uri="{FF2B5EF4-FFF2-40B4-BE49-F238E27FC236}">
                <a16:creationId xmlns:a16="http://schemas.microsoft.com/office/drawing/2014/main" id="{92AEBBD6-5B8F-4897-B433-7E3B36BD68CA}"/>
              </a:ext>
            </a:extLst>
          </p:cNvPr>
          <p:cNvCxnSpPr>
            <a:cxnSpLocks/>
          </p:cNvCxnSpPr>
          <p:nvPr/>
        </p:nvCxnSpPr>
        <p:spPr>
          <a:xfrm flipH="1" flipV="1">
            <a:off x="3139807" y="3831115"/>
            <a:ext cx="3932488" cy="1309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מחבר חץ ישר 19">
            <a:extLst>
              <a:ext uri="{FF2B5EF4-FFF2-40B4-BE49-F238E27FC236}">
                <a16:creationId xmlns:a16="http://schemas.microsoft.com/office/drawing/2014/main" id="{28ABCE23-D648-4229-93B4-59CC21E7F099}"/>
              </a:ext>
            </a:extLst>
          </p:cNvPr>
          <p:cNvCxnSpPr>
            <a:cxnSpLocks/>
            <a:stCxn id="22" idx="1"/>
          </p:cNvCxnSpPr>
          <p:nvPr/>
        </p:nvCxnSpPr>
        <p:spPr>
          <a:xfrm flipH="1" flipV="1">
            <a:off x="941408" y="6116235"/>
            <a:ext cx="6472944" cy="285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A3AED4E6-3EEE-4210-B21D-1F31D828EFB6}"/>
              </a:ext>
            </a:extLst>
          </p:cNvPr>
          <p:cNvSpPr txBox="1"/>
          <p:nvPr/>
        </p:nvSpPr>
        <p:spPr>
          <a:xfrm>
            <a:off x="7414352" y="5960125"/>
            <a:ext cx="4010140" cy="369332"/>
          </a:xfrm>
          <a:prstGeom prst="rect">
            <a:avLst/>
          </a:prstGeom>
          <a:noFill/>
        </p:spPr>
        <p:txBody>
          <a:bodyPr wrap="square" rtlCol="1">
            <a:spAutoFit/>
          </a:bodyPr>
          <a:lstStyle/>
          <a:p>
            <a:r>
              <a:rPr lang="en-US" dirty="0"/>
              <a:t>Block 1 added to the </a:t>
            </a:r>
            <a:r>
              <a:rPr lang="en-US" dirty="0" err="1"/>
              <a:t>BlockChain</a:t>
            </a:r>
            <a:endParaRPr lang="he-IL" dirty="0"/>
          </a:p>
        </p:txBody>
      </p:sp>
      <p:sp>
        <p:nvSpPr>
          <p:cNvPr id="5" name="Slide Number Placeholder 4">
            <a:extLst>
              <a:ext uri="{FF2B5EF4-FFF2-40B4-BE49-F238E27FC236}">
                <a16:creationId xmlns:a16="http://schemas.microsoft.com/office/drawing/2014/main" id="{2560D3D0-C7E4-4C24-A002-256FD6246271}"/>
              </a:ext>
            </a:extLst>
          </p:cNvPr>
          <p:cNvSpPr>
            <a:spLocks noGrp="1"/>
          </p:cNvSpPr>
          <p:nvPr>
            <p:ph type="sldNum" sz="quarter" idx="12"/>
          </p:nvPr>
        </p:nvSpPr>
        <p:spPr/>
        <p:txBody>
          <a:bodyPr/>
          <a:lstStyle/>
          <a:p>
            <a:fld id="{BD266BE7-899D-4075-917F-DBDE33B6B692}" type="slidenum">
              <a:rPr lang="he-IL" smtClean="0"/>
              <a:t>37</a:t>
            </a:fld>
            <a:endParaRPr lang="he-IL"/>
          </a:p>
        </p:txBody>
      </p:sp>
    </p:spTree>
    <p:extLst>
      <p:ext uri="{BB962C8B-B14F-4D97-AF65-F5344CB8AC3E}">
        <p14:creationId xmlns:p14="http://schemas.microsoft.com/office/powerpoint/2010/main" val="351771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CEA688-815F-4E57-90E7-E0BCC830F5CB}"/>
              </a:ext>
            </a:extLst>
          </p:cNvPr>
          <p:cNvSpPr>
            <a:spLocks noGrp="1"/>
          </p:cNvSpPr>
          <p:nvPr>
            <p:ph type="title"/>
          </p:nvPr>
        </p:nvSpPr>
        <p:spPr/>
        <p:txBody>
          <a:bodyPr/>
          <a:lstStyle/>
          <a:p>
            <a:pPr algn="ctr"/>
            <a:r>
              <a:rPr lang="en-US" b="1" dirty="0"/>
              <a:t>Blockchain Simulator (5)</a:t>
            </a:r>
            <a:endParaRPr lang="he-IL" b="1" dirty="0"/>
          </a:p>
        </p:txBody>
      </p:sp>
      <p:sp>
        <p:nvSpPr>
          <p:cNvPr id="3" name="מציין מיקום תוכן 2">
            <a:extLst>
              <a:ext uri="{FF2B5EF4-FFF2-40B4-BE49-F238E27FC236}">
                <a16:creationId xmlns:a16="http://schemas.microsoft.com/office/drawing/2014/main" id="{32D9F3AD-5AFE-45A5-8E44-1AB87FD3A6B3}"/>
              </a:ext>
            </a:extLst>
          </p:cNvPr>
          <p:cNvSpPr>
            <a:spLocks noGrp="1"/>
          </p:cNvSpPr>
          <p:nvPr>
            <p:ph idx="1"/>
          </p:nvPr>
        </p:nvSpPr>
        <p:spPr>
          <a:xfrm>
            <a:off x="176270" y="1905918"/>
            <a:ext cx="4572000" cy="4271045"/>
          </a:xfrm>
        </p:spPr>
        <p:txBody>
          <a:bodyPr/>
          <a:lstStyle/>
          <a:p>
            <a:pPr marL="0" indent="0" algn="l">
              <a:buNone/>
            </a:pPr>
            <a:r>
              <a:rPr lang="en-US" dirty="0"/>
              <a:t>One more simulation to demonstrate the blockchain simulator.</a:t>
            </a:r>
            <a:endParaRPr lang="he-IL" dirty="0"/>
          </a:p>
        </p:txBody>
      </p:sp>
      <p:pic>
        <p:nvPicPr>
          <p:cNvPr id="4" name="תמונה 3">
            <a:extLst>
              <a:ext uri="{FF2B5EF4-FFF2-40B4-BE49-F238E27FC236}">
                <a16:creationId xmlns:a16="http://schemas.microsoft.com/office/drawing/2014/main" id="{D91B6F3E-7F61-485E-9433-1198C03E126D}"/>
              </a:ext>
            </a:extLst>
          </p:cNvPr>
          <p:cNvPicPr>
            <a:picLocks noChangeAspect="1"/>
          </p:cNvPicPr>
          <p:nvPr/>
        </p:nvPicPr>
        <p:blipFill>
          <a:blip r:embed="rId2"/>
          <a:stretch>
            <a:fillRect/>
          </a:stretch>
        </p:blipFill>
        <p:spPr>
          <a:xfrm>
            <a:off x="4924540" y="1824078"/>
            <a:ext cx="7267460" cy="5033922"/>
          </a:xfrm>
          <a:prstGeom prst="rect">
            <a:avLst/>
          </a:prstGeom>
        </p:spPr>
      </p:pic>
      <p:sp>
        <p:nvSpPr>
          <p:cNvPr id="5" name="Slide Number Placeholder 4">
            <a:extLst>
              <a:ext uri="{FF2B5EF4-FFF2-40B4-BE49-F238E27FC236}">
                <a16:creationId xmlns:a16="http://schemas.microsoft.com/office/drawing/2014/main" id="{916FB3C4-3605-4463-81E8-E8DF95B0C08B}"/>
              </a:ext>
            </a:extLst>
          </p:cNvPr>
          <p:cNvSpPr>
            <a:spLocks noGrp="1"/>
          </p:cNvSpPr>
          <p:nvPr>
            <p:ph type="sldNum" sz="quarter" idx="12"/>
          </p:nvPr>
        </p:nvSpPr>
        <p:spPr/>
        <p:txBody>
          <a:bodyPr/>
          <a:lstStyle/>
          <a:p>
            <a:fld id="{BD266BE7-899D-4075-917F-DBDE33B6B692}" type="slidenum">
              <a:rPr lang="he-IL" smtClean="0"/>
              <a:t>38</a:t>
            </a:fld>
            <a:endParaRPr lang="he-IL"/>
          </a:p>
        </p:txBody>
      </p:sp>
    </p:spTree>
    <p:extLst>
      <p:ext uri="{BB962C8B-B14F-4D97-AF65-F5344CB8AC3E}">
        <p14:creationId xmlns:p14="http://schemas.microsoft.com/office/powerpoint/2010/main" val="385646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4D3C98-117D-4027-B8F3-F48301B246C9}"/>
              </a:ext>
            </a:extLst>
          </p:cNvPr>
          <p:cNvSpPr>
            <a:spLocks noGrp="1"/>
          </p:cNvSpPr>
          <p:nvPr>
            <p:ph type="title"/>
          </p:nvPr>
        </p:nvSpPr>
        <p:spPr/>
        <p:txBody>
          <a:bodyPr/>
          <a:lstStyle/>
          <a:p>
            <a:pPr algn="ctr"/>
            <a:r>
              <a:rPr lang="en-US" b="1" dirty="0"/>
              <a:t>Blockchain Simulator (6)</a:t>
            </a:r>
            <a:endParaRPr lang="he-IL" b="1" dirty="0"/>
          </a:p>
        </p:txBody>
      </p:sp>
      <p:pic>
        <p:nvPicPr>
          <p:cNvPr id="4" name="תמונה 3">
            <a:extLst>
              <a:ext uri="{FF2B5EF4-FFF2-40B4-BE49-F238E27FC236}">
                <a16:creationId xmlns:a16="http://schemas.microsoft.com/office/drawing/2014/main" id="{8A3D7868-8D79-45D8-9DE4-47A5EE988903}"/>
              </a:ext>
            </a:extLst>
          </p:cNvPr>
          <p:cNvPicPr>
            <a:picLocks noChangeAspect="1"/>
          </p:cNvPicPr>
          <p:nvPr/>
        </p:nvPicPr>
        <p:blipFill>
          <a:blip r:embed="rId2"/>
          <a:stretch>
            <a:fillRect/>
          </a:stretch>
        </p:blipFill>
        <p:spPr>
          <a:xfrm>
            <a:off x="0" y="1828456"/>
            <a:ext cx="6992039" cy="5024275"/>
          </a:xfrm>
          <a:prstGeom prst="rect">
            <a:avLst/>
          </a:prstGeom>
        </p:spPr>
      </p:pic>
      <p:sp>
        <p:nvSpPr>
          <p:cNvPr id="3" name="Slide Number Placeholder 2">
            <a:extLst>
              <a:ext uri="{FF2B5EF4-FFF2-40B4-BE49-F238E27FC236}">
                <a16:creationId xmlns:a16="http://schemas.microsoft.com/office/drawing/2014/main" id="{74D54DFF-C08D-44ED-8827-047108B2C79B}"/>
              </a:ext>
            </a:extLst>
          </p:cNvPr>
          <p:cNvSpPr>
            <a:spLocks noGrp="1"/>
          </p:cNvSpPr>
          <p:nvPr>
            <p:ph type="sldNum" sz="quarter" idx="12"/>
          </p:nvPr>
        </p:nvSpPr>
        <p:spPr/>
        <p:txBody>
          <a:bodyPr/>
          <a:lstStyle/>
          <a:p>
            <a:fld id="{BD266BE7-899D-4075-917F-DBDE33B6B692}" type="slidenum">
              <a:rPr lang="he-IL" smtClean="0"/>
              <a:t>39</a:t>
            </a:fld>
            <a:endParaRPr lang="he-IL"/>
          </a:p>
        </p:txBody>
      </p:sp>
    </p:spTree>
    <p:extLst>
      <p:ext uri="{BB962C8B-B14F-4D97-AF65-F5344CB8AC3E}">
        <p14:creationId xmlns:p14="http://schemas.microsoft.com/office/powerpoint/2010/main" val="190149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pPr algn="ctr" rtl="0"/>
            <a:r>
              <a:rPr lang="en-US" b="1" dirty="0"/>
              <a:t>Cryptographic Hash Functions (1)</a:t>
            </a:r>
            <a:br>
              <a:rPr lang="en-US" b="1" dirty="0"/>
            </a:br>
            <a:endParaRPr lang="en-US" b="1" dirty="0"/>
          </a:p>
        </p:txBody>
      </p:sp>
      <p:sp>
        <p:nvSpPr>
          <p:cNvPr id="14" name="Content Placeholder 2"/>
          <p:cNvSpPr>
            <a:spLocks noGrp="1"/>
          </p:cNvSpPr>
          <p:nvPr>
            <p:ph idx="1"/>
          </p:nvPr>
        </p:nvSpPr>
        <p:spPr/>
        <p:txBody>
          <a:bodyPr>
            <a:normAutofit/>
          </a:bodyPr>
          <a:lstStyle/>
          <a:p>
            <a:pPr algn="l" rtl="0"/>
            <a:r>
              <a:rPr lang="en-US" dirty="0"/>
              <a:t>A </a:t>
            </a:r>
            <a:r>
              <a:rPr lang="en-US" b="1" dirty="0"/>
              <a:t>hash function </a:t>
            </a:r>
            <a:r>
              <a:rPr lang="en-US" dirty="0"/>
              <a:t>is</a:t>
            </a:r>
            <a:r>
              <a:rPr lang="en-US" b="1" dirty="0"/>
              <a:t>  </a:t>
            </a:r>
            <a:r>
              <a:rPr lang="en-US" dirty="0"/>
              <a:t>a mathematical function with the following three properties:</a:t>
            </a:r>
          </a:p>
          <a:p>
            <a:pPr marL="0" indent="0" algn="l" rtl="0">
              <a:buNone/>
            </a:pPr>
            <a:r>
              <a:rPr lang="en-US" dirty="0"/>
              <a:t> 1. Its input can be any string of any size. </a:t>
            </a:r>
          </a:p>
          <a:p>
            <a:pPr marL="0" indent="0" algn="l" rtl="0">
              <a:buNone/>
            </a:pPr>
            <a:r>
              <a:rPr lang="en-US" dirty="0"/>
              <a:t> 2. It produces a fixed size output(256‐bit).</a:t>
            </a:r>
          </a:p>
          <a:p>
            <a:pPr marL="0" indent="0" algn="l" rtl="0">
              <a:buNone/>
            </a:pPr>
            <a:r>
              <a:rPr lang="en-US" dirty="0"/>
              <a:t> 3. It is efficiently computable. More technically, computing the hash of an n‐bit string should have a running time that is O(n).</a:t>
            </a:r>
          </a:p>
          <a:p>
            <a:pPr marL="0" indent="0" algn="l" rtl="0">
              <a:buNone/>
            </a:pPr>
            <a:r>
              <a:rPr lang="en-US" dirty="0"/>
              <a:t>For a hash function to be cryptographically secure, we’re going to require that it has the following three additional properties: </a:t>
            </a:r>
          </a:p>
          <a:p>
            <a:pPr marL="0" indent="0" algn="l" rtl="0">
              <a:buNone/>
            </a:pPr>
            <a:r>
              <a:rPr lang="en-US" dirty="0"/>
              <a:t>(1) </a:t>
            </a:r>
            <a:r>
              <a:rPr lang="en-US" b="1" dirty="0"/>
              <a:t>collision‐resistance</a:t>
            </a:r>
            <a:r>
              <a:rPr lang="en-US" dirty="0"/>
              <a:t>, (2) </a:t>
            </a:r>
            <a:r>
              <a:rPr lang="en-US" b="1" dirty="0"/>
              <a:t>hiding</a:t>
            </a:r>
            <a:r>
              <a:rPr lang="en-US" dirty="0"/>
              <a:t>,  (3) </a:t>
            </a:r>
            <a:r>
              <a:rPr lang="en-US" b="1" dirty="0"/>
              <a:t>puzzle‐friendliness</a:t>
            </a:r>
            <a:r>
              <a:rPr lang="en-US" dirty="0"/>
              <a:t>.</a:t>
            </a:r>
          </a:p>
        </p:txBody>
      </p:sp>
      <p:sp>
        <p:nvSpPr>
          <p:cNvPr id="2" name="Slide Number Placeholder 1">
            <a:extLst>
              <a:ext uri="{FF2B5EF4-FFF2-40B4-BE49-F238E27FC236}">
                <a16:creationId xmlns:a16="http://schemas.microsoft.com/office/drawing/2014/main" id="{1EC2B2C0-5C60-4F03-ABC3-49C2CA77691D}"/>
              </a:ext>
            </a:extLst>
          </p:cNvPr>
          <p:cNvSpPr>
            <a:spLocks noGrp="1"/>
          </p:cNvSpPr>
          <p:nvPr>
            <p:ph type="sldNum" sz="quarter" idx="12"/>
          </p:nvPr>
        </p:nvSpPr>
        <p:spPr/>
        <p:txBody>
          <a:bodyPr/>
          <a:lstStyle/>
          <a:p>
            <a:fld id="{BD266BE7-899D-4075-917F-DBDE33B6B692}" type="slidenum">
              <a:rPr lang="he-IL" smtClean="0"/>
              <a:t>4</a:t>
            </a:fld>
            <a:endParaRPr lang="he-IL"/>
          </a:p>
        </p:txBody>
      </p:sp>
      <p:sp>
        <p:nvSpPr>
          <p:cNvPr id="3" name="Footer Placeholder 2">
            <a:extLst>
              <a:ext uri="{FF2B5EF4-FFF2-40B4-BE49-F238E27FC236}">
                <a16:creationId xmlns:a16="http://schemas.microsoft.com/office/drawing/2014/main" id="{C3D356DF-1A12-4334-84D4-95FD0AC6063B}"/>
              </a:ext>
            </a:extLst>
          </p:cNvPr>
          <p:cNvSpPr>
            <a:spLocks noGrp="1"/>
          </p:cNvSpPr>
          <p:nvPr>
            <p:ph type="ftr" sz="quarter" idx="11"/>
          </p:nvPr>
        </p:nvSpPr>
        <p:spPr>
          <a:xfrm>
            <a:off x="1839951" y="6356350"/>
            <a:ext cx="7099942"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347063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F6E47E9-0C28-42E6-8A5A-B56E89635BB5}"/>
              </a:ext>
            </a:extLst>
          </p:cNvPr>
          <p:cNvSpPr>
            <a:spLocks noGrp="1"/>
          </p:cNvSpPr>
          <p:nvPr>
            <p:ph type="title"/>
          </p:nvPr>
        </p:nvSpPr>
        <p:spPr/>
        <p:txBody>
          <a:bodyPr/>
          <a:lstStyle/>
          <a:p>
            <a:pPr algn="ctr"/>
            <a:r>
              <a:rPr lang="en-US" b="1" dirty="0"/>
              <a:t>Blockchain Simulator (7)</a:t>
            </a:r>
            <a:endParaRPr lang="he-IL" b="1" dirty="0"/>
          </a:p>
        </p:txBody>
      </p:sp>
      <p:pic>
        <p:nvPicPr>
          <p:cNvPr id="4" name="תמונה 3">
            <a:extLst>
              <a:ext uri="{FF2B5EF4-FFF2-40B4-BE49-F238E27FC236}">
                <a16:creationId xmlns:a16="http://schemas.microsoft.com/office/drawing/2014/main" id="{48C7AA3C-D9E0-4467-AC1B-8473CC4DAB0C}"/>
              </a:ext>
            </a:extLst>
          </p:cNvPr>
          <p:cNvPicPr>
            <a:picLocks noChangeAspect="1"/>
          </p:cNvPicPr>
          <p:nvPr/>
        </p:nvPicPr>
        <p:blipFill>
          <a:blip r:embed="rId2"/>
          <a:stretch>
            <a:fillRect/>
          </a:stretch>
        </p:blipFill>
        <p:spPr>
          <a:xfrm>
            <a:off x="4516916" y="1825548"/>
            <a:ext cx="7675084" cy="5032452"/>
          </a:xfrm>
          <a:prstGeom prst="rect">
            <a:avLst/>
          </a:prstGeom>
        </p:spPr>
      </p:pic>
      <p:sp>
        <p:nvSpPr>
          <p:cNvPr id="3" name="Slide Number Placeholder 2">
            <a:extLst>
              <a:ext uri="{FF2B5EF4-FFF2-40B4-BE49-F238E27FC236}">
                <a16:creationId xmlns:a16="http://schemas.microsoft.com/office/drawing/2014/main" id="{8A7883A0-650F-4CF0-B17A-D5EEE6767575}"/>
              </a:ext>
            </a:extLst>
          </p:cNvPr>
          <p:cNvSpPr>
            <a:spLocks noGrp="1"/>
          </p:cNvSpPr>
          <p:nvPr>
            <p:ph type="sldNum" sz="quarter" idx="12"/>
          </p:nvPr>
        </p:nvSpPr>
        <p:spPr/>
        <p:txBody>
          <a:bodyPr/>
          <a:lstStyle/>
          <a:p>
            <a:fld id="{BD266BE7-899D-4075-917F-DBDE33B6B692}" type="slidenum">
              <a:rPr lang="he-IL" smtClean="0"/>
              <a:t>40</a:t>
            </a:fld>
            <a:endParaRPr lang="he-IL"/>
          </a:p>
        </p:txBody>
      </p:sp>
    </p:spTree>
    <p:extLst>
      <p:ext uri="{BB962C8B-B14F-4D97-AF65-F5344CB8AC3E}">
        <p14:creationId xmlns:p14="http://schemas.microsoft.com/office/powerpoint/2010/main" val="211937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EEAA3E-6A1B-4DAF-89CC-DBFCD050A9D5}"/>
              </a:ext>
            </a:extLst>
          </p:cNvPr>
          <p:cNvSpPr>
            <a:spLocks noGrp="1"/>
          </p:cNvSpPr>
          <p:nvPr>
            <p:ph type="title"/>
          </p:nvPr>
        </p:nvSpPr>
        <p:spPr/>
        <p:txBody>
          <a:bodyPr/>
          <a:lstStyle/>
          <a:p>
            <a:pPr algn="ctr"/>
            <a:r>
              <a:rPr lang="en-US" b="1" dirty="0"/>
              <a:t>Summary</a:t>
            </a:r>
            <a:endParaRPr lang="he-IL" b="1" dirty="0"/>
          </a:p>
        </p:txBody>
      </p:sp>
      <p:sp>
        <p:nvSpPr>
          <p:cNvPr id="3" name="מציין מיקום תוכן 2">
            <a:extLst>
              <a:ext uri="{FF2B5EF4-FFF2-40B4-BE49-F238E27FC236}">
                <a16:creationId xmlns:a16="http://schemas.microsoft.com/office/drawing/2014/main" id="{F9E36614-1F9A-434C-9FAC-B85AC6A2E562}"/>
              </a:ext>
            </a:extLst>
          </p:cNvPr>
          <p:cNvSpPr>
            <a:spLocks noGrp="1"/>
          </p:cNvSpPr>
          <p:nvPr>
            <p:ph idx="1"/>
          </p:nvPr>
        </p:nvSpPr>
        <p:spPr>
          <a:xfrm>
            <a:off x="1280160" y="1828456"/>
            <a:ext cx="9628632" cy="4455611"/>
          </a:xfrm>
        </p:spPr>
        <p:txBody>
          <a:bodyPr>
            <a:normAutofit fontScale="92500" lnSpcReduction="20000"/>
          </a:bodyPr>
          <a:lstStyle/>
          <a:p>
            <a:pPr algn="l" rtl="0"/>
            <a:r>
              <a:rPr lang="en-US" sz="2600" dirty="0"/>
              <a:t>So, what have we learned in this project?</a:t>
            </a:r>
          </a:p>
          <a:p>
            <a:pPr algn="l" rtl="0"/>
            <a:r>
              <a:rPr lang="en-US" dirty="0"/>
              <a:t>at our research part,  we got exposed to the crypto world - from the basics of intro to cryptography to complex models of cryptocurrency.</a:t>
            </a:r>
          </a:p>
          <a:p>
            <a:pPr algn="l" rtl="0"/>
            <a:r>
              <a:rPr lang="en-US" dirty="0"/>
              <a:t>by implementing our simulator:</a:t>
            </a:r>
          </a:p>
          <a:p>
            <a:pPr algn="l" rtl="0"/>
            <a:r>
              <a:rPr lang="en-US" dirty="0"/>
              <a:t> we learned a new programming language - Python.</a:t>
            </a:r>
          </a:p>
          <a:p>
            <a:pPr algn="l" rtl="0"/>
            <a:r>
              <a:rPr lang="en-US" dirty="0"/>
              <a:t>We got familiar with crypto libraries: RSA, SHA256, PKCS115_SigScheme (RSA signature scheme). </a:t>
            </a:r>
          </a:p>
          <a:p>
            <a:pPr algn="l" rtl="0"/>
            <a:r>
              <a:rPr lang="en-US" dirty="0"/>
              <a:t>we understood better the concepts that we learned at the research part -  Blockchain and  Merkle tree mechanism, proof of membership, encryption and decryption, Miners VS regular users and etc.</a:t>
            </a:r>
          </a:p>
          <a:p>
            <a:pPr algn="l" rtl="0"/>
            <a:r>
              <a:rPr lang="en-US" dirty="0"/>
              <a:t>We will expand the project at the future for sure, we will add P2P and Decentralization to the blockchain, a web page for demonstrate the mining </a:t>
            </a:r>
            <a:r>
              <a:rPr lang="en-US"/>
              <a:t>and the </a:t>
            </a:r>
            <a:r>
              <a:rPr lang="en-US" dirty="0"/>
              <a:t>transactions movement.</a:t>
            </a:r>
          </a:p>
          <a:p>
            <a:pPr algn="l" rtl="0"/>
            <a:endParaRPr lang="he-IL" dirty="0"/>
          </a:p>
        </p:txBody>
      </p:sp>
      <p:sp>
        <p:nvSpPr>
          <p:cNvPr id="4" name="Slide Number Placeholder 3">
            <a:extLst>
              <a:ext uri="{FF2B5EF4-FFF2-40B4-BE49-F238E27FC236}">
                <a16:creationId xmlns:a16="http://schemas.microsoft.com/office/drawing/2014/main" id="{BFC2BAA1-37F9-4C4F-A404-E902F11C5600}"/>
              </a:ext>
            </a:extLst>
          </p:cNvPr>
          <p:cNvSpPr>
            <a:spLocks noGrp="1"/>
          </p:cNvSpPr>
          <p:nvPr>
            <p:ph type="sldNum" sz="quarter" idx="12"/>
          </p:nvPr>
        </p:nvSpPr>
        <p:spPr/>
        <p:txBody>
          <a:bodyPr/>
          <a:lstStyle/>
          <a:p>
            <a:fld id="{BD266BE7-899D-4075-917F-DBDE33B6B692}" type="slidenum">
              <a:rPr lang="he-IL" smtClean="0"/>
              <a:t>41</a:t>
            </a:fld>
            <a:endParaRPr lang="he-IL"/>
          </a:p>
        </p:txBody>
      </p:sp>
    </p:spTree>
    <p:extLst>
      <p:ext uri="{BB962C8B-B14F-4D97-AF65-F5344CB8AC3E}">
        <p14:creationId xmlns:p14="http://schemas.microsoft.com/office/powerpoint/2010/main" val="212800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AA21-3EEC-4FCF-AAF5-E236F5C5FBFB}"/>
              </a:ext>
            </a:extLst>
          </p:cNvPr>
          <p:cNvSpPr>
            <a:spLocks noGrp="1"/>
          </p:cNvSpPr>
          <p:nvPr>
            <p:ph type="title"/>
          </p:nvPr>
        </p:nvSpPr>
        <p:spPr/>
        <p:txBody>
          <a:bodyPr/>
          <a:lstStyle/>
          <a:p>
            <a:pPr algn="ctr" rtl="0"/>
            <a:r>
              <a:rPr lang="en-US" b="1" dirty="0"/>
              <a:t>Cryptographic Hash Functions</a:t>
            </a:r>
            <a:r>
              <a:rPr lang="he-IL" b="1" dirty="0"/>
              <a:t> </a:t>
            </a:r>
            <a:r>
              <a:rPr lang="en-US" b="1" dirty="0"/>
              <a:t>(2)</a:t>
            </a:r>
            <a:endParaRPr lang="he-IL" b="1" dirty="0"/>
          </a:p>
        </p:txBody>
      </p:sp>
      <p:sp>
        <p:nvSpPr>
          <p:cNvPr id="3" name="Content Placeholder 2">
            <a:extLst>
              <a:ext uri="{FF2B5EF4-FFF2-40B4-BE49-F238E27FC236}">
                <a16:creationId xmlns:a16="http://schemas.microsoft.com/office/drawing/2014/main" id="{B1892BB2-8B18-4BBD-8DA1-51A1BA00AB4C}"/>
              </a:ext>
            </a:extLst>
          </p:cNvPr>
          <p:cNvSpPr>
            <a:spLocks noGrp="1"/>
          </p:cNvSpPr>
          <p:nvPr>
            <p:ph idx="1"/>
          </p:nvPr>
        </p:nvSpPr>
        <p:spPr/>
        <p:txBody>
          <a:bodyPr/>
          <a:lstStyle/>
          <a:p>
            <a:pPr algn="l" rtl="0"/>
            <a:r>
              <a:rPr lang="en-US" b="1" dirty="0"/>
              <a:t>Property 1: Collision‐resistance</a:t>
            </a:r>
          </a:p>
          <a:p>
            <a:pPr algn="l" rtl="0"/>
            <a:r>
              <a:rPr lang="en-US" dirty="0"/>
              <a:t>Collision‐resistance: A hash function H is said to be collision resistant if it is infeasible to find two values, x and y, such that x ≠ y, yet H(x)=H(y).</a:t>
            </a:r>
            <a:endParaRPr lang="he-IL" b="1" dirty="0"/>
          </a:p>
        </p:txBody>
      </p:sp>
      <p:pic>
        <p:nvPicPr>
          <p:cNvPr id="5" name="Picture 4" descr="A screenshot of a cell phone&#10;&#10;Description automatically generated">
            <a:extLst>
              <a:ext uri="{FF2B5EF4-FFF2-40B4-BE49-F238E27FC236}">
                <a16:creationId xmlns:a16="http://schemas.microsoft.com/office/drawing/2014/main" id="{78AA29CA-4B7A-401B-A3E5-4687C2399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3641822"/>
            <a:ext cx="9297698" cy="2438740"/>
          </a:xfrm>
          <a:prstGeom prst="rect">
            <a:avLst/>
          </a:prstGeom>
        </p:spPr>
      </p:pic>
      <p:sp>
        <p:nvSpPr>
          <p:cNvPr id="4" name="Slide Number Placeholder 3">
            <a:extLst>
              <a:ext uri="{FF2B5EF4-FFF2-40B4-BE49-F238E27FC236}">
                <a16:creationId xmlns:a16="http://schemas.microsoft.com/office/drawing/2014/main" id="{C98782DA-4EE6-442A-A73E-B29FA453DB0F}"/>
              </a:ext>
            </a:extLst>
          </p:cNvPr>
          <p:cNvSpPr>
            <a:spLocks noGrp="1"/>
          </p:cNvSpPr>
          <p:nvPr>
            <p:ph type="sldNum" sz="quarter" idx="12"/>
          </p:nvPr>
        </p:nvSpPr>
        <p:spPr/>
        <p:txBody>
          <a:bodyPr/>
          <a:lstStyle/>
          <a:p>
            <a:fld id="{BD266BE7-899D-4075-917F-DBDE33B6B692}" type="slidenum">
              <a:rPr lang="he-IL" smtClean="0"/>
              <a:t>5</a:t>
            </a:fld>
            <a:endParaRPr lang="he-IL"/>
          </a:p>
        </p:txBody>
      </p:sp>
      <p:sp>
        <p:nvSpPr>
          <p:cNvPr id="6" name="Footer Placeholder 5">
            <a:extLst>
              <a:ext uri="{FF2B5EF4-FFF2-40B4-BE49-F238E27FC236}">
                <a16:creationId xmlns:a16="http://schemas.microsoft.com/office/drawing/2014/main" id="{A8202245-6E74-4270-82F4-A4593E27222E}"/>
              </a:ext>
            </a:extLst>
          </p:cNvPr>
          <p:cNvSpPr>
            <a:spLocks noGrp="1"/>
          </p:cNvSpPr>
          <p:nvPr>
            <p:ph type="ftr" sz="quarter" idx="11"/>
          </p:nvPr>
        </p:nvSpPr>
        <p:spPr>
          <a:xfrm>
            <a:off x="1851102" y="6356350"/>
            <a:ext cx="7088791"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319411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7EF6-FDDB-4EA5-9D80-E5432D54910B}"/>
              </a:ext>
            </a:extLst>
          </p:cNvPr>
          <p:cNvSpPr>
            <a:spLocks noGrp="1"/>
          </p:cNvSpPr>
          <p:nvPr>
            <p:ph type="title"/>
          </p:nvPr>
        </p:nvSpPr>
        <p:spPr>
          <a:xfrm>
            <a:off x="1316425" y="837404"/>
            <a:ext cx="9628632" cy="1362113"/>
          </a:xfrm>
        </p:spPr>
        <p:txBody>
          <a:bodyPr>
            <a:normAutofit/>
          </a:bodyPr>
          <a:lstStyle/>
          <a:p>
            <a:pPr algn="ctr"/>
            <a:r>
              <a:rPr lang="en-US" b="1" dirty="0"/>
              <a:t>Hash Pointers and Data Structures (1)</a:t>
            </a:r>
            <a:br>
              <a:rPr lang="he-IL" b="1" dirty="0"/>
            </a:br>
            <a:endParaRPr lang="he-IL" b="1" dirty="0"/>
          </a:p>
        </p:txBody>
      </p:sp>
      <p:sp>
        <p:nvSpPr>
          <p:cNvPr id="3" name="Text Placeholder 2">
            <a:extLst>
              <a:ext uri="{FF2B5EF4-FFF2-40B4-BE49-F238E27FC236}">
                <a16:creationId xmlns:a16="http://schemas.microsoft.com/office/drawing/2014/main" id="{F56DD315-F99E-4E29-8FF2-8B2E56E626B7}"/>
              </a:ext>
            </a:extLst>
          </p:cNvPr>
          <p:cNvSpPr>
            <a:spLocks noGrp="1"/>
          </p:cNvSpPr>
          <p:nvPr>
            <p:ph type="body" sz="half" idx="2"/>
          </p:nvPr>
        </p:nvSpPr>
        <p:spPr>
          <a:xfrm>
            <a:off x="224390" y="2054476"/>
            <a:ext cx="11291749" cy="3696968"/>
          </a:xfrm>
        </p:spPr>
        <p:txBody>
          <a:bodyPr>
            <a:normAutofit/>
          </a:bodyPr>
          <a:lstStyle/>
          <a:p>
            <a:pPr marL="342900" indent="-342900" algn="l" rtl="0">
              <a:buFont typeface="Arial" panose="020B0604020202020204" pitchFamily="34" charset="0"/>
              <a:buChar char="•"/>
            </a:pPr>
            <a:r>
              <a:rPr lang="en-US" b="1" dirty="0"/>
              <a:t>A hash pointer is a pointer to where data is stored together with a cryptographic hash of the value of that data at some fixed point in time.</a:t>
            </a:r>
          </a:p>
          <a:p>
            <a:pPr marL="342900" indent="-342900" algn="l" rtl="0">
              <a:buFont typeface="Arial" panose="020B0604020202020204" pitchFamily="34" charset="0"/>
              <a:buChar char="•"/>
            </a:pPr>
            <a:r>
              <a:rPr lang="en-US" dirty="0"/>
              <a:t>Whereas a regular pointer gives you a way to retrieve the information, a </a:t>
            </a:r>
            <a:r>
              <a:rPr lang="en-US" b="1" dirty="0"/>
              <a:t>hash pointer also gives you a way to verify that the information hasn’t changed</a:t>
            </a:r>
            <a:r>
              <a:rPr lang="en-US" dirty="0"/>
              <a:t>.</a:t>
            </a:r>
          </a:p>
          <a:p>
            <a:pPr lvl="1" algn="l" rtl="0"/>
            <a:endParaRPr lang="en-US" dirty="0"/>
          </a:p>
          <a:p>
            <a:pPr marL="342900" indent="-342900" algn="l" rtl="0">
              <a:buFont typeface="Arial" panose="020B0604020202020204" pitchFamily="34" charset="0"/>
              <a:buChar char="•"/>
            </a:pPr>
            <a:r>
              <a:rPr lang="en-US" b="1" dirty="0"/>
              <a:t>We can use hash pointers to build all kinds of data structures.                                           </a:t>
            </a:r>
            <a:r>
              <a:rPr lang="en-US" dirty="0"/>
              <a:t>Intuitively, we can take a familiar data structure that uses pointers such as a linked list or a binary search tree and implement it with hash pointers, instead of pointers as we normally would.</a:t>
            </a:r>
          </a:p>
        </p:txBody>
      </p:sp>
      <p:sp>
        <p:nvSpPr>
          <p:cNvPr id="4" name="Slide Number Placeholder 3">
            <a:extLst>
              <a:ext uri="{FF2B5EF4-FFF2-40B4-BE49-F238E27FC236}">
                <a16:creationId xmlns:a16="http://schemas.microsoft.com/office/drawing/2014/main" id="{DD133ACB-CDDD-45BE-B246-688893705CB4}"/>
              </a:ext>
            </a:extLst>
          </p:cNvPr>
          <p:cNvSpPr>
            <a:spLocks noGrp="1"/>
          </p:cNvSpPr>
          <p:nvPr>
            <p:ph type="sldNum" sz="quarter" idx="12"/>
          </p:nvPr>
        </p:nvSpPr>
        <p:spPr/>
        <p:txBody>
          <a:bodyPr/>
          <a:lstStyle/>
          <a:p>
            <a:fld id="{BD266BE7-899D-4075-917F-DBDE33B6B692}" type="slidenum">
              <a:rPr lang="he-IL" smtClean="0"/>
              <a:t>6</a:t>
            </a:fld>
            <a:endParaRPr lang="he-IL"/>
          </a:p>
        </p:txBody>
      </p:sp>
      <p:sp>
        <p:nvSpPr>
          <p:cNvPr id="5" name="Footer Placeholder 4">
            <a:extLst>
              <a:ext uri="{FF2B5EF4-FFF2-40B4-BE49-F238E27FC236}">
                <a16:creationId xmlns:a16="http://schemas.microsoft.com/office/drawing/2014/main" id="{9E20F1D2-B758-4BB5-A94A-598D6761824E}"/>
              </a:ext>
            </a:extLst>
          </p:cNvPr>
          <p:cNvSpPr>
            <a:spLocks noGrp="1"/>
          </p:cNvSpPr>
          <p:nvPr>
            <p:ph type="ftr" sz="quarter" idx="11"/>
          </p:nvPr>
        </p:nvSpPr>
        <p:spPr>
          <a:xfrm>
            <a:off x="2430966" y="6356350"/>
            <a:ext cx="6508927"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110404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7EF6-FDDB-4EA5-9D80-E5432D54910B}"/>
              </a:ext>
            </a:extLst>
          </p:cNvPr>
          <p:cNvSpPr>
            <a:spLocks noGrp="1"/>
          </p:cNvSpPr>
          <p:nvPr>
            <p:ph type="title"/>
          </p:nvPr>
        </p:nvSpPr>
        <p:spPr>
          <a:xfrm>
            <a:off x="1280160" y="466343"/>
            <a:ext cx="9628632" cy="1362113"/>
          </a:xfrm>
        </p:spPr>
        <p:txBody>
          <a:bodyPr anchor="ctr">
            <a:normAutofit/>
          </a:bodyPr>
          <a:lstStyle/>
          <a:p>
            <a:pPr algn="ctr"/>
            <a:r>
              <a:rPr lang="en-US" b="1" dirty="0"/>
              <a:t>Hash Pointers and Data Structures (2)</a:t>
            </a:r>
            <a:br>
              <a:rPr lang="he-IL" b="1" dirty="0"/>
            </a:br>
            <a:endParaRPr lang="he-IL" b="1" dirty="0"/>
          </a:p>
        </p:txBody>
      </p:sp>
      <p:pic>
        <p:nvPicPr>
          <p:cNvPr id="5" name="Picture 4" descr="A close up of a logo&#10;&#10;Description automatically generated">
            <a:extLst>
              <a:ext uri="{FF2B5EF4-FFF2-40B4-BE49-F238E27FC236}">
                <a16:creationId xmlns:a16="http://schemas.microsoft.com/office/drawing/2014/main" id="{2ACC3D52-D15C-421A-8435-BBC054D79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805" y="2692400"/>
            <a:ext cx="9111342" cy="3314699"/>
          </a:xfrm>
          <a:prstGeom prst="rect">
            <a:avLst/>
          </a:prstGeom>
          <a:noFill/>
        </p:spPr>
      </p:pic>
      <p:sp>
        <p:nvSpPr>
          <p:cNvPr id="6" name="TextBox 5">
            <a:extLst>
              <a:ext uri="{FF2B5EF4-FFF2-40B4-BE49-F238E27FC236}">
                <a16:creationId xmlns:a16="http://schemas.microsoft.com/office/drawing/2014/main" id="{4120787D-4ED8-4B6C-A05F-5273BB941388}"/>
              </a:ext>
            </a:extLst>
          </p:cNvPr>
          <p:cNvSpPr txBox="1"/>
          <p:nvPr/>
        </p:nvSpPr>
        <p:spPr>
          <a:xfrm>
            <a:off x="1538805" y="2044984"/>
            <a:ext cx="9465796" cy="430887"/>
          </a:xfrm>
          <a:prstGeom prst="rect">
            <a:avLst/>
          </a:prstGeom>
          <a:noFill/>
        </p:spPr>
        <p:txBody>
          <a:bodyPr wrap="none" rtlCol="1">
            <a:spAutoFit/>
          </a:bodyPr>
          <a:lstStyle/>
          <a:p>
            <a:pPr marL="342900" indent="-342900">
              <a:spcBef>
                <a:spcPts val="1500"/>
              </a:spcBef>
              <a:buFont typeface="Arial" panose="020B0604020202020204" pitchFamily="34" charset="0"/>
              <a:buChar char="•"/>
            </a:pPr>
            <a:r>
              <a:rPr lang="en-US" sz="2200" dirty="0"/>
              <a:t>A </a:t>
            </a:r>
            <a:r>
              <a:rPr lang="en-US" sz="2200" b="1" dirty="0"/>
              <a:t>Blockchain </a:t>
            </a:r>
            <a:r>
              <a:rPr lang="en-US" sz="2200" dirty="0"/>
              <a:t>is a linked list that is built with hash pointers instead of pointers.</a:t>
            </a:r>
            <a:endParaRPr lang="he-IL" sz="2200" dirty="0"/>
          </a:p>
        </p:txBody>
      </p:sp>
      <p:sp>
        <p:nvSpPr>
          <p:cNvPr id="3" name="Slide Number Placeholder 2">
            <a:extLst>
              <a:ext uri="{FF2B5EF4-FFF2-40B4-BE49-F238E27FC236}">
                <a16:creationId xmlns:a16="http://schemas.microsoft.com/office/drawing/2014/main" id="{34534F14-8738-4EC1-A04C-73968873E9A5}"/>
              </a:ext>
            </a:extLst>
          </p:cNvPr>
          <p:cNvSpPr>
            <a:spLocks noGrp="1"/>
          </p:cNvSpPr>
          <p:nvPr>
            <p:ph type="sldNum" sz="quarter" idx="12"/>
          </p:nvPr>
        </p:nvSpPr>
        <p:spPr/>
        <p:txBody>
          <a:bodyPr/>
          <a:lstStyle/>
          <a:p>
            <a:fld id="{BD266BE7-899D-4075-917F-DBDE33B6B692}" type="slidenum">
              <a:rPr lang="he-IL" smtClean="0"/>
              <a:t>7</a:t>
            </a:fld>
            <a:endParaRPr lang="he-IL"/>
          </a:p>
        </p:txBody>
      </p:sp>
      <p:sp>
        <p:nvSpPr>
          <p:cNvPr id="4" name="Footer Placeholder 3">
            <a:extLst>
              <a:ext uri="{FF2B5EF4-FFF2-40B4-BE49-F238E27FC236}">
                <a16:creationId xmlns:a16="http://schemas.microsoft.com/office/drawing/2014/main" id="{C820216E-CD06-45A4-9C99-211EFC09631B}"/>
              </a:ext>
            </a:extLst>
          </p:cNvPr>
          <p:cNvSpPr>
            <a:spLocks noGrp="1"/>
          </p:cNvSpPr>
          <p:nvPr>
            <p:ph type="ftr" sz="quarter" idx="11"/>
          </p:nvPr>
        </p:nvSpPr>
        <p:spPr>
          <a:xfrm>
            <a:off x="2386361" y="6356350"/>
            <a:ext cx="6553532"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390357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7EF6-FDDB-4EA5-9D80-E5432D54910B}"/>
              </a:ext>
            </a:extLst>
          </p:cNvPr>
          <p:cNvSpPr>
            <a:spLocks noGrp="1"/>
          </p:cNvSpPr>
          <p:nvPr>
            <p:ph type="title"/>
          </p:nvPr>
        </p:nvSpPr>
        <p:spPr>
          <a:xfrm>
            <a:off x="1280160" y="466343"/>
            <a:ext cx="9628632" cy="1362113"/>
          </a:xfrm>
        </p:spPr>
        <p:txBody>
          <a:bodyPr anchor="ctr">
            <a:normAutofit/>
          </a:bodyPr>
          <a:lstStyle/>
          <a:p>
            <a:pPr algn="ctr"/>
            <a:r>
              <a:rPr lang="en-US" b="1" dirty="0"/>
              <a:t>Hash Pointers and Data Structures (3)</a:t>
            </a:r>
            <a:br>
              <a:rPr lang="he-IL" b="1" dirty="0"/>
            </a:br>
            <a:endParaRPr lang="he-IL" b="1" dirty="0"/>
          </a:p>
        </p:txBody>
      </p:sp>
      <p:sp>
        <p:nvSpPr>
          <p:cNvPr id="7" name="TextBox 6">
            <a:extLst>
              <a:ext uri="{FF2B5EF4-FFF2-40B4-BE49-F238E27FC236}">
                <a16:creationId xmlns:a16="http://schemas.microsoft.com/office/drawing/2014/main" id="{A975C5E2-FCB2-4AB4-95D5-C4A9FADFA2EB}"/>
              </a:ext>
            </a:extLst>
          </p:cNvPr>
          <p:cNvSpPr txBox="1"/>
          <p:nvPr/>
        </p:nvSpPr>
        <p:spPr>
          <a:xfrm>
            <a:off x="173736" y="1986865"/>
            <a:ext cx="12165638" cy="4524315"/>
          </a:xfrm>
          <a:prstGeom prst="rect">
            <a:avLst/>
          </a:prstGeom>
          <a:noFill/>
        </p:spPr>
        <p:txBody>
          <a:bodyPr wrap="none" rtlCol="1">
            <a:spAutoFit/>
          </a:bodyPr>
          <a:lstStyle/>
          <a:p>
            <a:pPr marL="285750" indent="-285750">
              <a:buFont typeface="Arial" panose="020B0604020202020204" pitchFamily="34" charset="0"/>
              <a:buChar char="•"/>
            </a:pPr>
            <a:r>
              <a:rPr lang="en-US" b="1" dirty="0"/>
              <a:t>A use case for a blockchain </a:t>
            </a:r>
            <a:r>
              <a:rPr lang="en-US" dirty="0"/>
              <a:t>is a </a:t>
            </a:r>
            <a:r>
              <a:rPr lang="en-US" b="1" i="1" dirty="0"/>
              <a:t>tamper‐evident log </a:t>
            </a:r>
            <a:r>
              <a:rPr lang="en-US" dirty="0"/>
              <a:t>. That is, we want to build a log data structure that</a:t>
            </a:r>
          </a:p>
          <a:p>
            <a:r>
              <a:rPr lang="en-US" dirty="0"/>
              <a:t>stores a bunch of data, and allows us to append data onto the end of the log. </a:t>
            </a:r>
          </a:p>
          <a:p>
            <a:r>
              <a:rPr lang="en-US" dirty="0"/>
              <a:t>But </a:t>
            </a:r>
            <a:r>
              <a:rPr lang="en-US" b="1" dirty="0"/>
              <a:t>if somebody alters data that is earlier in the log, we’re going to detect it</a:t>
            </a:r>
            <a:r>
              <a:rPr lang="en-US" dirty="0"/>
              <a:t>.</a:t>
            </a:r>
          </a:p>
          <a:p>
            <a:endParaRPr lang="en-US" dirty="0"/>
          </a:p>
          <a:p>
            <a:pPr marL="285750" indent="-285750">
              <a:buFont typeface="Arial" panose="020B0604020202020204" pitchFamily="34" charset="0"/>
              <a:buChar char="•"/>
            </a:pPr>
            <a:r>
              <a:rPr lang="en-US" dirty="0"/>
              <a:t>the adversary’s goal is to do it in such a way that someone who remembers only the hash pointer at the head </a:t>
            </a:r>
          </a:p>
          <a:p>
            <a:r>
              <a:rPr lang="en-US" dirty="0"/>
              <a:t>of the block chain won’t be able to detect the tampering. </a:t>
            </a:r>
          </a:p>
          <a:p>
            <a:r>
              <a:rPr lang="en-US" dirty="0"/>
              <a:t>To achieve this goal </a:t>
            </a:r>
            <a:r>
              <a:rPr lang="en-US" b="1" dirty="0"/>
              <a:t>the adversary changes the data of some block </a:t>
            </a:r>
            <a:r>
              <a:rPr lang="en-US" b="1" i="1" dirty="0"/>
              <a:t>k</a:t>
            </a:r>
            <a:r>
              <a:rPr lang="en-US" b="1" dirty="0"/>
              <a:t>. Since the data has been changed, the hash in block </a:t>
            </a:r>
            <a:r>
              <a:rPr lang="en-US" b="1" i="1" dirty="0"/>
              <a:t>k </a:t>
            </a:r>
            <a:r>
              <a:rPr lang="en-US" b="1" dirty="0"/>
              <a:t>+ 1, </a:t>
            </a:r>
          </a:p>
          <a:p>
            <a:r>
              <a:rPr lang="en-US" b="1" dirty="0"/>
              <a:t>which is a hash of the entire block </a:t>
            </a:r>
            <a:r>
              <a:rPr lang="en-US" b="1" i="1" dirty="0"/>
              <a:t>k </a:t>
            </a:r>
            <a:r>
              <a:rPr lang="en-US" b="1" dirty="0"/>
              <a:t>, is not going to match up</a:t>
            </a:r>
            <a:r>
              <a:rPr lang="en-US" dirty="0"/>
              <a:t>. </a:t>
            </a:r>
          </a:p>
          <a:p>
            <a:endParaRPr lang="en-US" dirty="0"/>
          </a:p>
          <a:p>
            <a:pPr marL="285750" indent="-285750">
              <a:buFont typeface="Arial" panose="020B0604020202020204" pitchFamily="34" charset="0"/>
              <a:buChar char="•"/>
            </a:pPr>
            <a:r>
              <a:rPr lang="en-US" dirty="0"/>
              <a:t>as long as we </a:t>
            </a:r>
            <a:r>
              <a:rPr lang="en-US" b="1" dirty="0"/>
              <a:t>store the hash pointer at the head of the list in a place where the adversary cannot change it</a:t>
            </a:r>
            <a:r>
              <a:rPr lang="en-US" dirty="0"/>
              <a:t>, </a:t>
            </a:r>
          </a:p>
          <a:p>
            <a:r>
              <a:rPr lang="en-US" dirty="0"/>
              <a:t>the adversary will be unable to change any block without being detected.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by just remembering a single hash pointer, we’ve essentially remembered a tamper‐evident hash of the entire list</a:t>
            </a:r>
            <a:r>
              <a:rPr lang="en-US" dirty="0"/>
              <a:t>.</a:t>
            </a:r>
          </a:p>
          <a:p>
            <a:r>
              <a:rPr lang="en-US" dirty="0"/>
              <a:t> So we can build a block chain like this containing as many blocks as we want, going back to some special block at the</a:t>
            </a:r>
          </a:p>
          <a:p>
            <a:r>
              <a:rPr lang="en-US" dirty="0"/>
              <a:t> beginning of the list, which we will call the </a:t>
            </a:r>
            <a:r>
              <a:rPr lang="en-US" b="1" i="1" dirty="0"/>
              <a:t>genesis block </a:t>
            </a:r>
            <a:r>
              <a:rPr lang="en-US" dirty="0"/>
              <a:t>.</a:t>
            </a:r>
          </a:p>
          <a:p>
            <a:endParaRPr lang="he-IL" dirty="0"/>
          </a:p>
        </p:txBody>
      </p:sp>
      <p:sp>
        <p:nvSpPr>
          <p:cNvPr id="3" name="Slide Number Placeholder 2">
            <a:extLst>
              <a:ext uri="{FF2B5EF4-FFF2-40B4-BE49-F238E27FC236}">
                <a16:creationId xmlns:a16="http://schemas.microsoft.com/office/drawing/2014/main" id="{086C4EE4-E8C0-4876-BC59-00638B5356A6}"/>
              </a:ext>
            </a:extLst>
          </p:cNvPr>
          <p:cNvSpPr>
            <a:spLocks noGrp="1"/>
          </p:cNvSpPr>
          <p:nvPr>
            <p:ph type="sldNum" sz="quarter" idx="12"/>
          </p:nvPr>
        </p:nvSpPr>
        <p:spPr/>
        <p:txBody>
          <a:bodyPr/>
          <a:lstStyle/>
          <a:p>
            <a:fld id="{BD266BE7-899D-4075-917F-DBDE33B6B692}" type="slidenum">
              <a:rPr lang="he-IL" smtClean="0"/>
              <a:t>8</a:t>
            </a:fld>
            <a:endParaRPr lang="he-IL"/>
          </a:p>
        </p:txBody>
      </p:sp>
      <p:sp>
        <p:nvSpPr>
          <p:cNvPr id="4" name="Footer Placeholder 3">
            <a:extLst>
              <a:ext uri="{FF2B5EF4-FFF2-40B4-BE49-F238E27FC236}">
                <a16:creationId xmlns:a16="http://schemas.microsoft.com/office/drawing/2014/main" id="{2D7136D7-AACC-424E-943B-C02D451ECE97}"/>
              </a:ext>
            </a:extLst>
          </p:cNvPr>
          <p:cNvSpPr>
            <a:spLocks noGrp="1"/>
          </p:cNvSpPr>
          <p:nvPr>
            <p:ph type="ftr" sz="quarter" idx="11"/>
          </p:nvPr>
        </p:nvSpPr>
        <p:spPr>
          <a:xfrm>
            <a:off x="3252107" y="6356350"/>
            <a:ext cx="6416000" cy="365125"/>
          </a:xfrm>
        </p:spPr>
        <p:txBody>
          <a:bodyPr/>
          <a:lstStyle/>
          <a:p>
            <a:r>
              <a:rPr lang="en-US" dirty="0">
                <a:solidFill>
                  <a:schemeClr val="accent3"/>
                </a:solidFill>
              </a:rPr>
              <a:t>based on Bitcoin and Cryptocurrency Technologies published by Princeton University Press in 2016.</a:t>
            </a:r>
          </a:p>
        </p:txBody>
      </p:sp>
    </p:spTree>
    <p:extLst>
      <p:ext uri="{BB962C8B-B14F-4D97-AF65-F5344CB8AC3E}">
        <p14:creationId xmlns:p14="http://schemas.microsoft.com/office/powerpoint/2010/main" val="160843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B64472-186F-4D23-ABD9-446B44CE8CEB}"/>
              </a:ext>
            </a:extLst>
          </p:cNvPr>
          <p:cNvSpPr>
            <a:spLocks noGrp="1"/>
          </p:cNvSpPr>
          <p:nvPr>
            <p:ph type="title"/>
          </p:nvPr>
        </p:nvSpPr>
        <p:spPr/>
        <p:txBody>
          <a:bodyPr/>
          <a:lstStyle/>
          <a:p>
            <a:pPr algn="ctr"/>
            <a:r>
              <a:rPr lang="en-US" b="1" dirty="0"/>
              <a:t>Hash pointers in the simulator</a:t>
            </a:r>
            <a:endParaRPr lang="he-IL" dirty="0"/>
          </a:p>
        </p:txBody>
      </p:sp>
      <p:sp>
        <p:nvSpPr>
          <p:cNvPr id="3" name="מציין מיקום תוכן 2">
            <a:extLst>
              <a:ext uri="{FF2B5EF4-FFF2-40B4-BE49-F238E27FC236}">
                <a16:creationId xmlns:a16="http://schemas.microsoft.com/office/drawing/2014/main" id="{7D71822A-6822-4383-B4F9-D2FAC0E25B9D}"/>
              </a:ext>
            </a:extLst>
          </p:cNvPr>
          <p:cNvSpPr>
            <a:spLocks noGrp="1"/>
          </p:cNvSpPr>
          <p:nvPr>
            <p:ph idx="1"/>
          </p:nvPr>
        </p:nvSpPr>
        <p:spPr>
          <a:xfrm>
            <a:off x="8813259" y="1974715"/>
            <a:ext cx="3155847" cy="3978511"/>
          </a:xfrm>
        </p:spPr>
        <p:txBody>
          <a:bodyPr/>
          <a:lstStyle/>
          <a:p>
            <a:pPr marL="0" indent="0" algn="l">
              <a:buNone/>
            </a:pPr>
            <a:r>
              <a:rPr lang="en-US" dirty="0"/>
              <a:t>Checking hash pointers of the blocks backward, if some of the hash pointers of the block changed, we declined the transaction.</a:t>
            </a:r>
          </a:p>
          <a:p>
            <a:pPr marL="0" indent="0" algn="l">
              <a:buNone/>
            </a:pPr>
            <a:r>
              <a:rPr lang="en-US" dirty="0"/>
              <a:t>We checking if the current hash of the block is equal to the previous hash pointer.</a:t>
            </a:r>
          </a:p>
        </p:txBody>
      </p:sp>
      <p:sp>
        <p:nvSpPr>
          <p:cNvPr id="5" name="מציין מיקום של מספר שקופית 4">
            <a:extLst>
              <a:ext uri="{FF2B5EF4-FFF2-40B4-BE49-F238E27FC236}">
                <a16:creationId xmlns:a16="http://schemas.microsoft.com/office/drawing/2014/main" id="{C427C7F0-DB91-42B2-A451-12E6AE821502}"/>
              </a:ext>
            </a:extLst>
          </p:cNvPr>
          <p:cNvSpPr>
            <a:spLocks noGrp="1"/>
          </p:cNvSpPr>
          <p:nvPr>
            <p:ph type="sldNum" sz="quarter" idx="12"/>
          </p:nvPr>
        </p:nvSpPr>
        <p:spPr/>
        <p:txBody>
          <a:bodyPr/>
          <a:lstStyle/>
          <a:p>
            <a:fld id="{BD266BE7-899D-4075-917F-DBDE33B6B692}" type="slidenum">
              <a:rPr lang="he-IL" smtClean="0"/>
              <a:t>9</a:t>
            </a:fld>
            <a:endParaRPr lang="he-IL"/>
          </a:p>
        </p:txBody>
      </p:sp>
      <p:pic>
        <p:nvPicPr>
          <p:cNvPr id="6" name="תמונה 5">
            <a:extLst>
              <a:ext uri="{FF2B5EF4-FFF2-40B4-BE49-F238E27FC236}">
                <a16:creationId xmlns:a16="http://schemas.microsoft.com/office/drawing/2014/main" id="{8A9AA494-83F6-4306-85CD-8C70306786FF}"/>
              </a:ext>
            </a:extLst>
          </p:cNvPr>
          <p:cNvPicPr>
            <a:picLocks noChangeAspect="1"/>
          </p:cNvPicPr>
          <p:nvPr/>
        </p:nvPicPr>
        <p:blipFill>
          <a:blip r:embed="rId2"/>
          <a:stretch>
            <a:fillRect/>
          </a:stretch>
        </p:blipFill>
        <p:spPr>
          <a:xfrm>
            <a:off x="0" y="1828456"/>
            <a:ext cx="8249055" cy="3045101"/>
          </a:xfrm>
          <a:prstGeom prst="rect">
            <a:avLst/>
          </a:prstGeom>
        </p:spPr>
      </p:pic>
      <p:cxnSp>
        <p:nvCxnSpPr>
          <p:cNvPr id="8" name="מחבר חץ ישר 7">
            <a:extLst>
              <a:ext uri="{FF2B5EF4-FFF2-40B4-BE49-F238E27FC236}">
                <a16:creationId xmlns:a16="http://schemas.microsoft.com/office/drawing/2014/main" id="{4C3C2D96-A380-427D-A832-716517E3E740}"/>
              </a:ext>
            </a:extLst>
          </p:cNvPr>
          <p:cNvCxnSpPr/>
          <p:nvPr/>
        </p:nvCxnSpPr>
        <p:spPr>
          <a:xfrm flipH="1" flipV="1">
            <a:off x="7626485" y="3871609"/>
            <a:ext cx="1313409" cy="26264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8733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19071</TotalTime>
  <Words>4059</Words>
  <Application>Microsoft Office PowerPoint</Application>
  <PresentationFormat>מסך רחב</PresentationFormat>
  <Paragraphs>352</Paragraphs>
  <Slides>41</Slides>
  <Notes>20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41</vt:i4>
      </vt:variant>
    </vt:vector>
  </HeadingPairs>
  <TitlesOfParts>
    <vt:vector size="46" baseType="lpstr">
      <vt:lpstr>Arial</vt:lpstr>
      <vt:lpstr>Calibri</vt:lpstr>
      <vt:lpstr>Cambria Math</vt:lpstr>
      <vt:lpstr>Wingdings</vt:lpstr>
      <vt:lpstr>Educational subjects 16x9</vt:lpstr>
      <vt:lpstr>Cryptocurrency and Blockchain </vt:lpstr>
      <vt:lpstr>Theoretical Background</vt:lpstr>
      <vt:lpstr>מצגת של PowerPoint‏</vt:lpstr>
      <vt:lpstr>Cryptographic Hash Functions (1) </vt:lpstr>
      <vt:lpstr>Cryptographic Hash Functions (2)</vt:lpstr>
      <vt:lpstr>Hash Pointers and Data Structures (1) </vt:lpstr>
      <vt:lpstr>Hash Pointers and Data Structures (2) </vt:lpstr>
      <vt:lpstr>Hash Pointers and Data Structures (3) </vt:lpstr>
      <vt:lpstr>Hash pointers in the simulator</vt:lpstr>
      <vt:lpstr>Hash pointers in the simulator(2)</vt:lpstr>
      <vt:lpstr>Hash Pointers and Data Structures (4) </vt:lpstr>
      <vt:lpstr>Hash Pointers and Data Structures (5) </vt:lpstr>
      <vt:lpstr>Merkle tree example for 16 transaction</vt:lpstr>
      <vt:lpstr>Proof of membership – code(1)</vt:lpstr>
      <vt:lpstr>Proof of membership – code(2)</vt:lpstr>
      <vt:lpstr>Digital Signatures</vt:lpstr>
      <vt:lpstr>Digital Signatures (2)</vt:lpstr>
      <vt:lpstr>Digital signature - code(1)</vt:lpstr>
      <vt:lpstr>Digital signature - code(2)</vt:lpstr>
      <vt:lpstr>Digital signature - code(3)</vt:lpstr>
      <vt:lpstr>מצגת של PowerPoint‏</vt:lpstr>
      <vt:lpstr>Bitcoin transactions (1)</vt:lpstr>
      <vt:lpstr>Bitcoin blocks (1)</vt:lpstr>
      <vt:lpstr>Bitcoin blocks (2)</vt:lpstr>
      <vt:lpstr>מצגת של PowerPoint‏</vt:lpstr>
      <vt:lpstr>Incentives and proof of work (1)</vt:lpstr>
      <vt:lpstr>Incentives and proof of work (2)</vt:lpstr>
      <vt:lpstr>Incentives and proof of work (3)</vt:lpstr>
      <vt:lpstr>Incentives and proof of work (4)</vt:lpstr>
      <vt:lpstr>Incentives and proof of work (5)</vt:lpstr>
      <vt:lpstr>Our implementation – A  Blockchain Simulator</vt:lpstr>
      <vt:lpstr>UML – Class Diagram</vt:lpstr>
      <vt:lpstr>מצגת של PowerPoint‏</vt:lpstr>
      <vt:lpstr>Blockchain Simulator </vt:lpstr>
      <vt:lpstr>Blockchain Simulator (2)</vt:lpstr>
      <vt:lpstr>Blockchain Simulator (3)</vt:lpstr>
      <vt:lpstr>Blockchain Simulator (4)</vt:lpstr>
      <vt:lpstr>Blockchain Simulator (5)</vt:lpstr>
      <vt:lpstr>Blockchain Simulator (6)</vt:lpstr>
      <vt:lpstr>Blockchain Simulator (7)</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and Blockchain </dc:title>
  <dc:creator>lior reinitz</dc:creator>
  <cp:lastModifiedBy>Admin</cp:lastModifiedBy>
  <cp:revision>239</cp:revision>
  <dcterms:created xsi:type="dcterms:W3CDTF">2020-05-06T18:28:55Z</dcterms:created>
  <dcterms:modified xsi:type="dcterms:W3CDTF">2020-05-30T18:00:02Z</dcterms:modified>
</cp:coreProperties>
</file>